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5" r:id="rId2"/>
    <p:sldId id="263" r:id="rId3"/>
    <p:sldId id="276" r:id="rId4"/>
    <p:sldId id="280" r:id="rId5"/>
    <p:sldId id="281" r:id="rId6"/>
    <p:sldId id="273" r:id="rId7"/>
    <p:sldId id="274" r:id="rId8"/>
    <p:sldId id="277" r:id="rId9"/>
    <p:sldId id="256" r:id="rId10"/>
    <p:sldId id="264" r:id="rId11"/>
    <p:sldId id="265" r:id="rId12"/>
    <p:sldId id="258" r:id="rId13"/>
    <p:sldId id="259" r:id="rId14"/>
    <p:sldId id="266" r:id="rId15"/>
    <p:sldId id="267" r:id="rId16"/>
    <p:sldId id="270" r:id="rId17"/>
    <p:sldId id="268" r:id="rId18"/>
    <p:sldId id="269" r:id="rId19"/>
    <p:sldId id="271" r:id="rId20"/>
    <p:sldId id="272" r:id="rId21"/>
    <p:sldId id="278" r:id="rId22"/>
    <p:sldId id="279" r:id="rId23"/>
    <p:sldId id="282" r:id="rId24"/>
    <p:sldId id="284" r:id="rId25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4660"/>
  </p:normalViewPr>
  <p:slideViewPr>
    <p:cSldViewPr>
      <p:cViewPr>
        <p:scale>
          <a:sx n="70" d="100"/>
          <a:sy n="70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47524930655087"/>
          <c:y val="0.10239965285660693"/>
          <c:w val="0.57647864654156888"/>
          <c:h val="0.673873153878959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de alumnos que no han faltado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No. de alumnos que han faltado a clases de manera recurrente</c:v>
                </c:pt>
                <c:pt idx="2">
                  <c:v>No. de alumnos que han  faltado algunos días</c:v>
                </c:pt>
                <c:pt idx="3">
                  <c:v>No. de alumnos que no han faltado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2">
                  <c:v>5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% de alumnos que han faltados algunos días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No. de alumnos que han faltado a clases de manera recurrente</c:v>
                </c:pt>
                <c:pt idx="2">
                  <c:v>No. de alumnos que han  faltado algunos días</c:v>
                </c:pt>
                <c:pt idx="3">
                  <c:v>No. de alumnos que no han faltado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% de alumnos que han faltado varios días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No. de alumnos que han faltado a clases de manera recurrente</c:v>
                </c:pt>
                <c:pt idx="2">
                  <c:v>No. de alumnos que han  faltado algunos días</c:v>
                </c:pt>
                <c:pt idx="3">
                  <c:v>No. de alumnos que no han faltado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3546240"/>
        <c:axId val="33547776"/>
      </c:barChart>
      <c:catAx>
        <c:axId val="3354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3547776"/>
        <c:crosses val="autoZero"/>
        <c:auto val="1"/>
        <c:lblAlgn val="ctr"/>
        <c:lblOffset val="100"/>
        <c:noMultiLvlLbl val="0"/>
      </c:catAx>
      <c:valAx>
        <c:axId val="3354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546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47524930655087"/>
          <c:y val="0.10239965285660693"/>
          <c:w val="0.57647864654156888"/>
          <c:h val="0.673873153878959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de alumnos que no han faltado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No. de alumnos que no participan en clase </c:v>
                </c:pt>
                <c:pt idx="2">
                  <c:v>No. de alumnos que participan en clase  algunas veces</c:v>
                </c:pt>
                <c:pt idx="3">
                  <c:v>No. de alumnos que participan  en clase constantemente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2">
                  <c:v>5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072448"/>
        <c:axId val="34073984"/>
      </c:barChart>
      <c:catAx>
        <c:axId val="34072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4073984"/>
        <c:crosses val="autoZero"/>
        <c:auto val="1"/>
        <c:lblAlgn val="ctr"/>
        <c:lblOffset val="100"/>
        <c:noMultiLvlLbl val="0"/>
      </c:catAx>
      <c:valAx>
        <c:axId val="340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072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47524930655087"/>
          <c:y val="0.10239965285660693"/>
          <c:w val="0.57647864654156888"/>
          <c:h val="0.673873153878959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de alumnos que no han faltado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No. de alumnos con promedio de  calificaciones entre 5 y 6 </c:v>
                </c:pt>
                <c:pt idx="2">
                  <c:v>No. de alumnos con promedio de  calificaciones entre 7 y 8</c:v>
                </c:pt>
                <c:pt idx="3">
                  <c:v>No. de alumnos con promedio  de calificaciones entre 9 y 10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2">
                  <c:v>5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140160"/>
        <c:axId val="34141696"/>
      </c:barChart>
      <c:catAx>
        <c:axId val="3414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4141696"/>
        <c:crosses val="autoZero"/>
        <c:auto val="1"/>
        <c:lblAlgn val="ctr"/>
        <c:lblOffset val="100"/>
        <c:noMultiLvlLbl val="0"/>
      </c:catAx>
      <c:valAx>
        <c:axId val="341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14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02354926587589E-2"/>
          <c:y val="0.11843326931928198"/>
          <c:w val="0.9222173202059275"/>
          <c:h val="0.67387315387895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de alumnos que no han faltado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Hoja1!$A$2:$A$6</c:f>
              <c:strCache>
                <c:ptCount val="5"/>
                <c:pt idx="0">
                  <c:v>Total de alumnos </c:v>
                </c:pt>
                <c:pt idx="1">
                  <c:v>Siempre requieren apoyo adicional</c:v>
                </c:pt>
                <c:pt idx="2">
                  <c:v>Casi siempre requieren de apoyo adicional</c:v>
                </c:pt>
                <c:pt idx="3">
                  <c:v>En ocasiones requieren apoyo adicional</c:v>
                </c:pt>
                <c:pt idx="4">
                  <c:v>No requieren de apoyo adicional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50</c:v>
                </c:pt>
                <c:pt idx="1">
                  <c:v>15</c:v>
                </c:pt>
                <c:pt idx="2">
                  <c:v>15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536512"/>
        <c:axId val="39538048"/>
      </c:barChart>
      <c:catAx>
        <c:axId val="3953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538048"/>
        <c:crosses val="autoZero"/>
        <c:auto val="1"/>
        <c:lblAlgn val="ctr"/>
        <c:lblOffset val="100"/>
        <c:noMultiLvlLbl val="0"/>
      </c:catAx>
      <c:valAx>
        <c:axId val="3953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9536512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47524930655087"/>
          <c:y val="0.10239965285660693"/>
          <c:w val="0.57647864654156888"/>
          <c:h val="0.673873153878959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de alumnos que no han faltado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No. de alumnos con promedio de  calificaciones entre 5 y 6 </c:v>
                </c:pt>
                <c:pt idx="2">
                  <c:v>No. de alumnos con promedio de  calificaciones entre 7 y 8</c:v>
                </c:pt>
                <c:pt idx="3">
                  <c:v>No. de alumnos con promedio  de calificaciones entre 9 y 10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2">
                  <c:v>5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% de alumnos que han faltados algunos días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No. de alumnos con promedio de  calificaciones entre 5 y 6 </c:v>
                </c:pt>
                <c:pt idx="2">
                  <c:v>No. de alumnos con promedio de  calificaciones entre 7 y 8</c:v>
                </c:pt>
                <c:pt idx="3">
                  <c:v>No. de alumnos con promedio  de calificaciones entre 9 y 10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% de alumnos que han faltado varios días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No. de alumnos con promedio de  calificaciones entre 5 y 6 </c:v>
                </c:pt>
                <c:pt idx="2">
                  <c:v>No. de alumnos con promedio de  calificaciones entre 7 y 8</c:v>
                </c:pt>
                <c:pt idx="3">
                  <c:v>No. de alumnos con promedio  de calificaciones entre 9 y 10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483648"/>
        <c:axId val="39489536"/>
      </c:barChart>
      <c:catAx>
        <c:axId val="39483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9489536"/>
        <c:crosses val="autoZero"/>
        <c:auto val="1"/>
        <c:lblAlgn val="ctr"/>
        <c:lblOffset val="100"/>
        <c:noMultiLvlLbl val="0"/>
      </c:catAx>
      <c:valAx>
        <c:axId val="3948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48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47524930655087"/>
          <c:y val="0.10239965285660693"/>
          <c:w val="0.57647864654156888"/>
          <c:h val="0.673873153878959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de alumnos que no han faltado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Número de alumnos que constantemente agreden a sus compañeros</c:v>
                </c:pt>
                <c:pt idx="2">
                  <c:v>Número de alumnos que ocasionalmente agreden a sus compañeros</c:v>
                </c:pt>
                <c:pt idx="3">
                  <c:v>Número de alumnos que nunca agreden a sus compañeros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2">
                  <c:v>5</c:v>
                </c:pt>
                <c:pt idx="3">
                  <c:v>35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% de alumnos que han faltados algunos días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Número de alumnos que constantemente agreden a sus compañeros</c:v>
                </c:pt>
                <c:pt idx="2">
                  <c:v>Número de alumnos que ocasionalmente agreden a sus compañeros</c:v>
                </c:pt>
                <c:pt idx="3">
                  <c:v>Número de alumnos que nunca agreden a sus compañeros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% de alumnos que han faltado varios días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Hoja1!$A$2:$A$5</c:f>
              <c:strCache>
                <c:ptCount val="4"/>
                <c:pt idx="0">
                  <c:v>Total de alumnos del grupo/grado/escuela</c:v>
                </c:pt>
                <c:pt idx="1">
                  <c:v>Número de alumnos que constantemente agreden a sus compañeros</c:v>
                </c:pt>
                <c:pt idx="2">
                  <c:v>Número de alumnos que ocasionalmente agreden a sus compañeros</c:v>
                </c:pt>
                <c:pt idx="3">
                  <c:v>Número de alumnos que nunca agreden a sus compañeros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668352"/>
        <c:axId val="39674240"/>
      </c:barChart>
      <c:dateAx>
        <c:axId val="3966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9674240"/>
        <c:crosses val="autoZero"/>
        <c:auto val="0"/>
        <c:lblOffset val="100"/>
        <c:baseTimeUnit val="days"/>
      </c:dateAx>
      <c:valAx>
        <c:axId val="3967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668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D60516-3E81-4C41-B6BC-E63374F1CE42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CEFA9C72-FE91-4DC1-8A30-CA9066294618}">
      <dgm:prSet phldrT="[Texto]"/>
      <dgm:spPr/>
      <dgm:t>
        <a:bodyPr/>
        <a:lstStyle/>
        <a:p>
          <a:r>
            <a:rPr lang="es-MX" dirty="0" smtClean="0"/>
            <a:t>1.- ACCIONES Y RESULTADOS</a:t>
          </a:r>
          <a:endParaRPr lang="es-MX" dirty="0"/>
        </a:p>
      </dgm:t>
    </dgm:pt>
    <dgm:pt modelId="{6A9DACF1-9D23-4D3C-95BD-42C68A63F71E}" type="parTrans" cxnId="{17DBADE9-4DA5-4DDE-91B4-F3CC6C4120FC}">
      <dgm:prSet/>
      <dgm:spPr/>
      <dgm:t>
        <a:bodyPr/>
        <a:lstStyle/>
        <a:p>
          <a:endParaRPr lang="es-MX"/>
        </a:p>
      </dgm:t>
    </dgm:pt>
    <dgm:pt modelId="{217463B0-B82F-4C0A-9290-A81D1F036A75}" type="sibTrans" cxnId="{17DBADE9-4DA5-4DDE-91B4-F3CC6C4120FC}">
      <dgm:prSet/>
      <dgm:spPr/>
      <dgm:t>
        <a:bodyPr/>
        <a:lstStyle/>
        <a:p>
          <a:endParaRPr lang="es-MX"/>
        </a:p>
      </dgm:t>
    </dgm:pt>
    <dgm:pt modelId="{9D4C5561-59BE-45E9-89FD-5B2ED4F486D9}">
      <dgm:prSet phldrT="[Texto]"/>
      <dgm:spPr/>
      <dgm:t>
        <a:bodyPr/>
        <a:lstStyle/>
        <a:p>
          <a:r>
            <a:rPr lang="es-MX" dirty="0" smtClean="0"/>
            <a:t>2.- GRÁFICOS</a:t>
          </a:r>
          <a:endParaRPr lang="es-MX" dirty="0"/>
        </a:p>
      </dgm:t>
    </dgm:pt>
    <dgm:pt modelId="{E4666F4E-8760-4D66-930D-C119FFD70D08}" type="parTrans" cxnId="{AE73EC9D-EC51-4AEE-BE45-2E5E6BD2F863}">
      <dgm:prSet/>
      <dgm:spPr/>
      <dgm:t>
        <a:bodyPr/>
        <a:lstStyle/>
        <a:p>
          <a:endParaRPr lang="es-MX"/>
        </a:p>
      </dgm:t>
    </dgm:pt>
    <dgm:pt modelId="{E7F5E893-414D-47CE-B5CB-ACFBDB5CC8F3}" type="sibTrans" cxnId="{AE73EC9D-EC51-4AEE-BE45-2E5E6BD2F863}">
      <dgm:prSet/>
      <dgm:spPr/>
      <dgm:t>
        <a:bodyPr/>
        <a:lstStyle/>
        <a:p>
          <a:endParaRPr lang="es-MX"/>
        </a:p>
      </dgm:t>
    </dgm:pt>
    <dgm:pt modelId="{3F30DE80-7348-487A-B239-B614293C3111}">
      <dgm:prSet phldrT="[Texto]"/>
      <dgm:spPr/>
      <dgm:t>
        <a:bodyPr/>
        <a:lstStyle/>
        <a:p>
          <a:r>
            <a:rPr lang="es-MX" dirty="0" smtClean="0"/>
            <a:t>3.- RENDICIÓN DE CUENTAS</a:t>
          </a:r>
          <a:endParaRPr lang="es-MX" dirty="0"/>
        </a:p>
      </dgm:t>
    </dgm:pt>
    <dgm:pt modelId="{DFAB0C54-39B2-4409-B44D-C844986D554B}" type="parTrans" cxnId="{2B714BB4-267F-46D0-9777-E1DB03E0DF19}">
      <dgm:prSet/>
      <dgm:spPr/>
      <dgm:t>
        <a:bodyPr/>
        <a:lstStyle/>
        <a:p>
          <a:endParaRPr lang="es-MX"/>
        </a:p>
      </dgm:t>
    </dgm:pt>
    <dgm:pt modelId="{21A90600-A61E-4A94-BE30-29A0B03D5507}" type="sibTrans" cxnId="{2B714BB4-267F-46D0-9777-E1DB03E0DF19}">
      <dgm:prSet/>
      <dgm:spPr/>
      <dgm:t>
        <a:bodyPr/>
        <a:lstStyle/>
        <a:p>
          <a:endParaRPr lang="es-MX"/>
        </a:p>
      </dgm:t>
    </dgm:pt>
    <dgm:pt modelId="{5AA29F57-431B-40DA-ADFD-2A6FB2EE6A93}">
      <dgm:prSet phldrT="[Texto]"/>
      <dgm:spPr/>
      <dgm:t>
        <a:bodyPr/>
        <a:lstStyle/>
        <a:p>
          <a:r>
            <a:rPr lang="es-MX" dirty="0" smtClean="0"/>
            <a:t>4.- ACCIONES (NOV.)</a:t>
          </a:r>
          <a:endParaRPr lang="es-MX" dirty="0"/>
        </a:p>
      </dgm:t>
    </dgm:pt>
    <dgm:pt modelId="{3B4E7F66-467C-4255-93FC-EA124D8CCFA7}" type="parTrans" cxnId="{A5EA9662-95C9-4F8D-A12D-017615F84560}">
      <dgm:prSet/>
      <dgm:spPr/>
      <dgm:t>
        <a:bodyPr/>
        <a:lstStyle/>
        <a:p>
          <a:endParaRPr lang="es-MX"/>
        </a:p>
      </dgm:t>
    </dgm:pt>
    <dgm:pt modelId="{2E916DFC-BE1A-44C9-97B8-319D208E1500}" type="sibTrans" cxnId="{A5EA9662-95C9-4F8D-A12D-017615F84560}">
      <dgm:prSet/>
      <dgm:spPr/>
      <dgm:t>
        <a:bodyPr/>
        <a:lstStyle/>
        <a:p>
          <a:endParaRPr lang="es-MX"/>
        </a:p>
      </dgm:t>
    </dgm:pt>
    <dgm:pt modelId="{542BAD0E-FDD8-4A97-ADA0-6F4273B3037C}">
      <dgm:prSet phldrT="[Texto]"/>
      <dgm:spPr/>
      <dgm:t>
        <a:bodyPr/>
        <a:lstStyle/>
        <a:p>
          <a:r>
            <a:rPr lang="es-MX" dirty="0" smtClean="0"/>
            <a:t>5.- ACTIVIDADES PARA LA CONVIVENCIA</a:t>
          </a:r>
        </a:p>
        <a:p>
          <a:endParaRPr lang="es-MX" dirty="0"/>
        </a:p>
      </dgm:t>
    </dgm:pt>
    <dgm:pt modelId="{A69DBAAA-6781-4913-BC87-E1C954C9A985}" type="parTrans" cxnId="{829BD2DA-6288-4C7B-8071-6A3FA9E4345D}">
      <dgm:prSet/>
      <dgm:spPr/>
      <dgm:t>
        <a:bodyPr/>
        <a:lstStyle/>
        <a:p>
          <a:endParaRPr lang="es-MX"/>
        </a:p>
      </dgm:t>
    </dgm:pt>
    <dgm:pt modelId="{ADD811A7-E7EA-4024-B41B-99147B26771A}" type="sibTrans" cxnId="{829BD2DA-6288-4C7B-8071-6A3FA9E4345D}">
      <dgm:prSet/>
      <dgm:spPr/>
      <dgm:t>
        <a:bodyPr/>
        <a:lstStyle/>
        <a:p>
          <a:endParaRPr lang="es-MX"/>
        </a:p>
      </dgm:t>
    </dgm:pt>
    <dgm:pt modelId="{58AB2611-9E71-4B0E-9DD7-63CAA029AE3A}" type="pres">
      <dgm:prSet presAssocID="{68D60516-3E81-4C41-B6BC-E63374F1CE42}" presName="compositeShape" presStyleCnt="0">
        <dgm:presLayoutVars>
          <dgm:dir/>
          <dgm:resizeHandles/>
        </dgm:presLayoutVars>
      </dgm:prSet>
      <dgm:spPr/>
    </dgm:pt>
    <dgm:pt modelId="{A2144B14-3B3F-4E73-B90F-F5191F62BAB5}" type="pres">
      <dgm:prSet presAssocID="{68D60516-3E81-4C41-B6BC-E63374F1CE42}" presName="pyramid" presStyleLbl="node1" presStyleIdx="0" presStyleCnt="1" custScaleX="150000"/>
      <dgm:spPr/>
    </dgm:pt>
    <dgm:pt modelId="{3C3B0D4E-46CB-4596-836E-7B6286EAEA07}" type="pres">
      <dgm:prSet presAssocID="{68D60516-3E81-4C41-B6BC-E63374F1CE42}" presName="theList" presStyleCnt="0"/>
      <dgm:spPr/>
    </dgm:pt>
    <dgm:pt modelId="{5B9F75E0-F97D-4618-8072-132EB17C921A}" type="pres">
      <dgm:prSet presAssocID="{CEFA9C72-FE91-4DC1-8A30-CA9066294618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4990D9-C2D8-4B3C-A79F-ABDCD22110F0}" type="pres">
      <dgm:prSet presAssocID="{CEFA9C72-FE91-4DC1-8A30-CA9066294618}" presName="aSpace" presStyleCnt="0"/>
      <dgm:spPr/>
    </dgm:pt>
    <dgm:pt modelId="{A63A6B99-43AE-4654-82C4-EB00EDF30843}" type="pres">
      <dgm:prSet presAssocID="{9D4C5561-59BE-45E9-89FD-5B2ED4F486D9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FD9235-7A98-4AB5-990A-FFEBE333C26A}" type="pres">
      <dgm:prSet presAssocID="{9D4C5561-59BE-45E9-89FD-5B2ED4F486D9}" presName="aSpace" presStyleCnt="0"/>
      <dgm:spPr/>
    </dgm:pt>
    <dgm:pt modelId="{A4BF4543-5F07-46F8-AF77-9E11A90632DB}" type="pres">
      <dgm:prSet presAssocID="{3F30DE80-7348-487A-B239-B614293C3111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5A90A9-54B9-4065-BB84-932E169C996E}" type="pres">
      <dgm:prSet presAssocID="{3F30DE80-7348-487A-B239-B614293C3111}" presName="aSpace" presStyleCnt="0"/>
      <dgm:spPr/>
    </dgm:pt>
    <dgm:pt modelId="{285FD1AD-F8E8-4BE0-8BCC-A7246D2891FC}" type="pres">
      <dgm:prSet presAssocID="{5AA29F57-431B-40DA-ADFD-2A6FB2EE6A93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9CD81E-A6E2-4026-B629-CD3EE0F56CF9}" type="pres">
      <dgm:prSet presAssocID="{5AA29F57-431B-40DA-ADFD-2A6FB2EE6A93}" presName="aSpace" presStyleCnt="0"/>
      <dgm:spPr/>
    </dgm:pt>
    <dgm:pt modelId="{4F8B9C4F-9BC6-4D4C-8673-D24C832E2CE5}" type="pres">
      <dgm:prSet presAssocID="{542BAD0E-FDD8-4A97-ADA0-6F4273B3037C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5AC3CC-DB12-4A11-A3DC-C242A49454AF}" type="pres">
      <dgm:prSet presAssocID="{542BAD0E-FDD8-4A97-ADA0-6F4273B3037C}" presName="aSpace" presStyleCnt="0"/>
      <dgm:spPr/>
    </dgm:pt>
  </dgm:ptLst>
  <dgm:cxnLst>
    <dgm:cxn modelId="{AE73EC9D-EC51-4AEE-BE45-2E5E6BD2F863}" srcId="{68D60516-3E81-4C41-B6BC-E63374F1CE42}" destId="{9D4C5561-59BE-45E9-89FD-5B2ED4F486D9}" srcOrd="1" destOrd="0" parTransId="{E4666F4E-8760-4D66-930D-C119FFD70D08}" sibTransId="{E7F5E893-414D-47CE-B5CB-ACFBDB5CC8F3}"/>
    <dgm:cxn modelId="{2B714BB4-267F-46D0-9777-E1DB03E0DF19}" srcId="{68D60516-3E81-4C41-B6BC-E63374F1CE42}" destId="{3F30DE80-7348-487A-B239-B614293C3111}" srcOrd="2" destOrd="0" parTransId="{DFAB0C54-39B2-4409-B44D-C844986D554B}" sibTransId="{21A90600-A61E-4A94-BE30-29A0B03D5507}"/>
    <dgm:cxn modelId="{A5EA9662-95C9-4F8D-A12D-017615F84560}" srcId="{68D60516-3E81-4C41-B6BC-E63374F1CE42}" destId="{5AA29F57-431B-40DA-ADFD-2A6FB2EE6A93}" srcOrd="3" destOrd="0" parTransId="{3B4E7F66-467C-4255-93FC-EA124D8CCFA7}" sibTransId="{2E916DFC-BE1A-44C9-97B8-319D208E1500}"/>
    <dgm:cxn modelId="{17DBADE9-4DA5-4DDE-91B4-F3CC6C4120FC}" srcId="{68D60516-3E81-4C41-B6BC-E63374F1CE42}" destId="{CEFA9C72-FE91-4DC1-8A30-CA9066294618}" srcOrd="0" destOrd="0" parTransId="{6A9DACF1-9D23-4D3C-95BD-42C68A63F71E}" sibTransId="{217463B0-B82F-4C0A-9290-A81D1F036A75}"/>
    <dgm:cxn modelId="{AE4480EC-34AE-408B-B0C4-23AA24C72491}" type="presOf" srcId="{9D4C5561-59BE-45E9-89FD-5B2ED4F486D9}" destId="{A63A6B99-43AE-4654-82C4-EB00EDF30843}" srcOrd="0" destOrd="0" presId="urn:microsoft.com/office/officeart/2005/8/layout/pyramid2"/>
    <dgm:cxn modelId="{829BD2DA-6288-4C7B-8071-6A3FA9E4345D}" srcId="{68D60516-3E81-4C41-B6BC-E63374F1CE42}" destId="{542BAD0E-FDD8-4A97-ADA0-6F4273B3037C}" srcOrd="4" destOrd="0" parTransId="{A69DBAAA-6781-4913-BC87-E1C954C9A985}" sibTransId="{ADD811A7-E7EA-4024-B41B-99147B26771A}"/>
    <dgm:cxn modelId="{3DD28F82-743A-4E27-BEB4-965D9C356238}" type="presOf" srcId="{68D60516-3E81-4C41-B6BC-E63374F1CE42}" destId="{58AB2611-9E71-4B0E-9DD7-63CAA029AE3A}" srcOrd="0" destOrd="0" presId="urn:microsoft.com/office/officeart/2005/8/layout/pyramid2"/>
    <dgm:cxn modelId="{2B8F1867-6FA3-4B90-AFC2-498C31D6CF91}" type="presOf" srcId="{CEFA9C72-FE91-4DC1-8A30-CA9066294618}" destId="{5B9F75E0-F97D-4618-8072-132EB17C921A}" srcOrd="0" destOrd="0" presId="urn:microsoft.com/office/officeart/2005/8/layout/pyramid2"/>
    <dgm:cxn modelId="{EEF5E7D4-3E76-40DE-8EA5-4B56D7B9E579}" type="presOf" srcId="{3F30DE80-7348-487A-B239-B614293C3111}" destId="{A4BF4543-5F07-46F8-AF77-9E11A90632DB}" srcOrd="0" destOrd="0" presId="urn:microsoft.com/office/officeart/2005/8/layout/pyramid2"/>
    <dgm:cxn modelId="{372DC2AB-B268-424B-955A-DE4A40611868}" type="presOf" srcId="{5AA29F57-431B-40DA-ADFD-2A6FB2EE6A93}" destId="{285FD1AD-F8E8-4BE0-8BCC-A7246D2891FC}" srcOrd="0" destOrd="0" presId="urn:microsoft.com/office/officeart/2005/8/layout/pyramid2"/>
    <dgm:cxn modelId="{0195C616-0717-418D-A0D8-0A7E6189AFA0}" type="presOf" srcId="{542BAD0E-FDD8-4A97-ADA0-6F4273B3037C}" destId="{4F8B9C4F-9BC6-4D4C-8673-D24C832E2CE5}" srcOrd="0" destOrd="0" presId="urn:microsoft.com/office/officeart/2005/8/layout/pyramid2"/>
    <dgm:cxn modelId="{1532B463-7E9E-45E7-8A10-89ED6D967806}" type="presParOf" srcId="{58AB2611-9E71-4B0E-9DD7-63CAA029AE3A}" destId="{A2144B14-3B3F-4E73-B90F-F5191F62BAB5}" srcOrd="0" destOrd="0" presId="urn:microsoft.com/office/officeart/2005/8/layout/pyramid2"/>
    <dgm:cxn modelId="{2CACC836-1A36-4A91-B517-B3FD79FA97A0}" type="presParOf" srcId="{58AB2611-9E71-4B0E-9DD7-63CAA029AE3A}" destId="{3C3B0D4E-46CB-4596-836E-7B6286EAEA07}" srcOrd="1" destOrd="0" presId="urn:microsoft.com/office/officeart/2005/8/layout/pyramid2"/>
    <dgm:cxn modelId="{720FCC47-4856-4559-BE00-C3B73A93984E}" type="presParOf" srcId="{3C3B0D4E-46CB-4596-836E-7B6286EAEA07}" destId="{5B9F75E0-F97D-4618-8072-132EB17C921A}" srcOrd="0" destOrd="0" presId="urn:microsoft.com/office/officeart/2005/8/layout/pyramid2"/>
    <dgm:cxn modelId="{E8295AE4-3551-4977-897D-22BE87EDB2C6}" type="presParOf" srcId="{3C3B0D4E-46CB-4596-836E-7B6286EAEA07}" destId="{084990D9-C2D8-4B3C-A79F-ABDCD22110F0}" srcOrd="1" destOrd="0" presId="urn:microsoft.com/office/officeart/2005/8/layout/pyramid2"/>
    <dgm:cxn modelId="{6191DE16-6F07-40EE-BC58-3AEF4C4543B0}" type="presParOf" srcId="{3C3B0D4E-46CB-4596-836E-7B6286EAEA07}" destId="{A63A6B99-43AE-4654-82C4-EB00EDF30843}" srcOrd="2" destOrd="0" presId="urn:microsoft.com/office/officeart/2005/8/layout/pyramid2"/>
    <dgm:cxn modelId="{F97D6572-CB16-49EB-89E6-ED9E10708132}" type="presParOf" srcId="{3C3B0D4E-46CB-4596-836E-7B6286EAEA07}" destId="{07FD9235-7A98-4AB5-990A-FFEBE333C26A}" srcOrd="3" destOrd="0" presId="urn:microsoft.com/office/officeart/2005/8/layout/pyramid2"/>
    <dgm:cxn modelId="{2E9C4B7C-D54E-474A-839E-2ED7A19CE177}" type="presParOf" srcId="{3C3B0D4E-46CB-4596-836E-7B6286EAEA07}" destId="{A4BF4543-5F07-46F8-AF77-9E11A90632DB}" srcOrd="4" destOrd="0" presId="urn:microsoft.com/office/officeart/2005/8/layout/pyramid2"/>
    <dgm:cxn modelId="{7D8BF7F6-F258-44EF-81C1-C4A34DD5C2CD}" type="presParOf" srcId="{3C3B0D4E-46CB-4596-836E-7B6286EAEA07}" destId="{CD5A90A9-54B9-4065-BB84-932E169C996E}" srcOrd="5" destOrd="0" presId="urn:microsoft.com/office/officeart/2005/8/layout/pyramid2"/>
    <dgm:cxn modelId="{2E570828-1083-42BB-9DB1-BD5088194467}" type="presParOf" srcId="{3C3B0D4E-46CB-4596-836E-7B6286EAEA07}" destId="{285FD1AD-F8E8-4BE0-8BCC-A7246D2891FC}" srcOrd="6" destOrd="0" presId="urn:microsoft.com/office/officeart/2005/8/layout/pyramid2"/>
    <dgm:cxn modelId="{A00E3F7B-B893-44A6-889A-E42B74AEDBC3}" type="presParOf" srcId="{3C3B0D4E-46CB-4596-836E-7B6286EAEA07}" destId="{F19CD81E-A6E2-4026-B629-CD3EE0F56CF9}" srcOrd="7" destOrd="0" presId="urn:microsoft.com/office/officeart/2005/8/layout/pyramid2"/>
    <dgm:cxn modelId="{DA4EE22D-ED9A-4598-9232-B8437DFC6346}" type="presParOf" srcId="{3C3B0D4E-46CB-4596-836E-7B6286EAEA07}" destId="{4F8B9C4F-9BC6-4D4C-8673-D24C832E2CE5}" srcOrd="8" destOrd="0" presId="urn:microsoft.com/office/officeart/2005/8/layout/pyramid2"/>
    <dgm:cxn modelId="{B94B1D03-BAB8-49B3-BAB9-EC3B90B9FB6D}" type="presParOf" srcId="{3C3B0D4E-46CB-4596-836E-7B6286EAEA07}" destId="{3F5AC3CC-DB12-4A11-A3DC-C242A49454A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DBF8AF-8069-42C7-8BC3-B05D76A51C4C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75D02FFA-298E-431D-9E1A-FAF575C2D9C0}">
      <dgm:prSet phldrT="[Texto]"/>
      <dgm:spPr/>
      <dgm:t>
        <a:bodyPr/>
        <a:lstStyle/>
        <a:p>
          <a:r>
            <a:rPr lang="es-MX" dirty="0" smtClean="0"/>
            <a:t>C</a:t>
          </a:r>
        </a:p>
        <a:p>
          <a:r>
            <a:rPr lang="es-MX" dirty="0" smtClean="0"/>
            <a:t>O</a:t>
          </a:r>
        </a:p>
        <a:p>
          <a:r>
            <a:rPr lang="es-MX" dirty="0" smtClean="0"/>
            <a:t>N</a:t>
          </a:r>
        </a:p>
        <a:p>
          <a:r>
            <a:rPr lang="es-MX" dirty="0" smtClean="0"/>
            <a:t>C</a:t>
          </a:r>
        </a:p>
        <a:p>
          <a:r>
            <a:rPr lang="es-MX" dirty="0" smtClean="0"/>
            <a:t>L</a:t>
          </a:r>
        </a:p>
        <a:p>
          <a:r>
            <a:rPr lang="es-MX" dirty="0" smtClean="0"/>
            <a:t>U</a:t>
          </a:r>
        </a:p>
        <a:p>
          <a:r>
            <a:rPr lang="es-MX" dirty="0" smtClean="0"/>
            <a:t>S</a:t>
          </a:r>
        </a:p>
        <a:p>
          <a:r>
            <a:rPr lang="es-MX" dirty="0" smtClean="0"/>
            <a:t>I</a:t>
          </a:r>
        </a:p>
        <a:p>
          <a:r>
            <a:rPr lang="es-MX" dirty="0" smtClean="0"/>
            <a:t>O</a:t>
          </a:r>
        </a:p>
        <a:p>
          <a:r>
            <a:rPr lang="es-MX" dirty="0" smtClean="0"/>
            <a:t>N</a:t>
          </a:r>
        </a:p>
        <a:p>
          <a:r>
            <a:rPr lang="es-MX" dirty="0" smtClean="0"/>
            <a:t>E</a:t>
          </a:r>
        </a:p>
        <a:p>
          <a:r>
            <a:rPr lang="es-MX" dirty="0" smtClean="0"/>
            <a:t>S</a:t>
          </a:r>
          <a:endParaRPr lang="es-MX" dirty="0"/>
        </a:p>
      </dgm:t>
    </dgm:pt>
    <dgm:pt modelId="{8551006C-2A38-4C33-B125-C251FE8DD5C3}" type="parTrans" cxnId="{6EE315F2-A285-4F35-86FC-22A1CBFE4335}">
      <dgm:prSet/>
      <dgm:spPr/>
      <dgm:t>
        <a:bodyPr/>
        <a:lstStyle/>
        <a:p>
          <a:endParaRPr lang="es-MX"/>
        </a:p>
      </dgm:t>
    </dgm:pt>
    <dgm:pt modelId="{89F6025D-F7AF-4A54-BEE1-6DBCEFEEB703}" type="sibTrans" cxnId="{6EE315F2-A285-4F35-86FC-22A1CBFE4335}">
      <dgm:prSet/>
      <dgm:spPr/>
      <dgm:t>
        <a:bodyPr/>
        <a:lstStyle/>
        <a:p>
          <a:endParaRPr lang="es-MX"/>
        </a:p>
      </dgm:t>
    </dgm:pt>
    <dgm:pt modelId="{72CC8C65-71F9-4AC1-B98F-6584BBFBAD75}">
      <dgm:prSet phldrT="[Texto]" phldr="1"/>
      <dgm:spPr/>
      <dgm:t>
        <a:bodyPr/>
        <a:lstStyle/>
        <a:p>
          <a:endParaRPr lang="es-MX"/>
        </a:p>
      </dgm:t>
    </dgm:pt>
    <dgm:pt modelId="{4C1EA6D2-DDBA-41FF-B8BE-D7A8474A52EE}" type="parTrans" cxnId="{7D58620E-D854-435B-B042-1098DE164404}">
      <dgm:prSet/>
      <dgm:spPr/>
      <dgm:t>
        <a:bodyPr/>
        <a:lstStyle/>
        <a:p>
          <a:endParaRPr lang="es-MX"/>
        </a:p>
      </dgm:t>
    </dgm:pt>
    <dgm:pt modelId="{383920BC-A4F4-44CE-AB09-F5402008D9BF}" type="sibTrans" cxnId="{7D58620E-D854-435B-B042-1098DE164404}">
      <dgm:prSet/>
      <dgm:spPr/>
      <dgm:t>
        <a:bodyPr/>
        <a:lstStyle/>
        <a:p>
          <a:endParaRPr lang="es-MX"/>
        </a:p>
      </dgm:t>
    </dgm:pt>
    <dgm:pt modelId="{20554A77-6B03-4546-8B6E-7DF9308D8BF0}">
      <dgm:prSet phldrT="[Texto]" phldr="1"/>
      <dgm:spPr/>
      <dgm:t>
        <a:bodyPr/>
        <a:lstStyle/>
        <a:p>
          <a:endParaRPr lang="es-MX"/>
        </a:p>
      </dgm:t>
    </dgm:pt>
    <dgm:pt modelId="{FA676AE3-3B5D-4952-BB71-562BBC67FAB9}" type="parTrans" cxnId="{2D7DBF0C-4860-4B3C-B15B-0CBD90365FA8}">
      <dgm:prSet/>
      <dgm:spPr/>
      <dgm:t>
        <a:bodyPr/>
        <a:lstStyle/>
        <a:p>
          <a:endParaRPr lang="es-MX"/>
        </a:p>
      </dgm:t>
    </dgm:pt>
    <dgm:pt modelId="{7B8078FE-9804-4CF3-AC93-1CD1DA9FD7B2}" type="sibTrans" cxnId="{2D7DBF0C-4860-4B3C-B15B-0CBD90365FA8}">
      <dgm:prSet/>
      <dgm:spPr/>
      <dgm:t>
        <a:bodyPr/>
        <a:lstStyle/>
        <a:p>
          <a:endParaRPr lang="es-MX"/>
        </a:p>
      </dgm:t>
    </dgm:pt>
    <dgm:pt modelId="{0B2048C9-2F15-4BC1-97A6-FDD5017B052F}" type="pres">
      <dgm:prSet presAssocID="{7FDBF8AF-8069-42C7-8BC3-B05D76A51C4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76D4CDF9-844A-4AED-AD90-01D1D47EDA8B}" type="pres">
      <dgm:prSet presAssocID="{75D02FFA-298E-431D-9E1A-FAF575C2D9C0}" presName="linNode" presStyleCnt="0"/>
      <dgm:spPr/>
    </dgm:pt>
    <dgm:pt modelId="{AA865BB6-E385-4DA1-AD45-D57E8B7F4E07}" type="pres">
      <dgm:prSet presAssocID="{75D02FFA-298E-431D-9E1A-FAF575C2D9C0}" presName="parentShp" presStyleLbl="node1" presStyleIdx="0" presStyleCnt="1" custScaleX="59836" custLinFactNeighborX="-13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A0303C-CAEF-4D13-B400-39BDC0BB00A3}" type="pres">
      <dgm:prSet presAssocID="{75D02FFA-298E-431D-9E1A-FAF575C2D9C0}" presName="childShp" presStyleLbl="bgAccFollowNode1" presStyleIdx="0" presStyleCnt="1" custScaleX="127322" custLinFactNeighborX="204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D58620E-D854-435B-B042-1098DE164404}" srcId="{75D02FFA-298E-431D-9E1A-FAF575C2D9C0}" destId="{72CC8C65-71F9-4AC1-B98F-6584BBFBAD75}" srcOrd="0" destOrd="0" parTransId="{4C1EA6D2-DDBA-41FF-B8BE-D7A8474A52EE}" sibTransId="{383920BC-A4F4-44CE-AB09-F5402008D9BF}"/>
    <dgm:cxn modelId="{2D7DBF0C-4860-4B3C-B15B-0CBD90365FA8}" srcId="{75D02FFA-298E-431D-9E1A-FAF575C2D9C0}" destId="{20554A77-6B03-4546-8B6E-7DF9308D8BF0}" srcOrd="1" destOrd="0" parTransId="{FA676AE3-3B5D-4952-BB71-562BBC67FAB9}" sibTransId="{7B8078FE-9804-4CF3-AC93-1CD1DA9FD7B2}"/>
    <dgm:cxn modelId="{6EE315F2-A285-4F35-86FC-22A1CBFE4335}" srcId="{7FDBF8AF-8069-42C7-8BC3-B05D76A51C4C}" destId="{75D02FFA-298E-431D-9E1A-FAF575C2D9C0}" srcOrd="0" destOrd="0" parTransId="{8551006C-2A38-4C33-B125-C251FE8DD5C3}" sibTransId="{89F6025D-F7AF-4A54-BEE1-6DBCEFEEB703}"/>
    <dgm:cxn modelId="{E6275073-D148-4D06-B839-44F5BF0D45E1}" type="presOf" srcId="{75D02FFA-298E-431D-9E1A-FAF575C2D9C0}" destId="{AA865BB6-E385-4DA1-AD45-D57E8B7F4E07}" srcOrd="0" destOrd="0" presId="urn:microsoft.com/office/officeart/2005/8/layout/vList6"/>
    <dgm:cxn modelId="{9DD76F2C-9995-488A-B9E0-29AA4D09696E}" type="presOf" srcId="{20554A77-6B03-4546-8B6E-7DF9308D8BF0}" destId="{B2A0303C-CAEF-4D13-B400-39BDC0BB00A3}" srcOrd="0" destOrd="1" presId="urn:microsoft.com/office/officeart/2005/8/layout/vList6"/>
    <dgm:cxn modelId="{D01C368E-D6CA-4561-9A29-650D73C624C4}" type="presOf" srcId="{72CC8C65-71F9-4AC1-B98F-6584BBFBAD75}" destId="{B2A0303C-CAEF-4D13-B400-39BDC0BB00A3}" srcOrd="0" destOrd="0" presId="urn:microsoft.com/office/officeart/2005/8/layout/vList6"/>
    <dgm:cxn modelId="{DDF672A0-D504-453C-8FA5-C06838E78A73}" type="presOf" srcId="{7FDBF8AF-8069-42C7-8BC3-B05D76A51C4C}" destId="{0B2048C9-2F15-4BC1-97A6-FDD5017B052F}" srcOrd="0" destOrd="0" presId="urn:microsoft.com/office/officeart/2005/8/layout/vList6"/>
    <dgm:cxn modelId="{2B6A5765-B18A-4B07-A18D-50F4227EAD3C}" type="presParOf" srcId="{0B2048C9-2F15-4BC1-97A6-FDD5017B052F}" destId="{76D4CDF9-844A-4AED-AD90-01D1D47EDA8B}" srcOrd="0" destOrd="0" presId="urn:microsoft.com/office/officeart/2005/8/layout/vList6"/>
    <dgm:cxn modelId="{B734A668-897C-409E-9891-6742D54F2745}" type="presParOf" srcId="{76D4CDF9-844A-4AED-AD90-01D1D47EDA8B}" destId="{AA865BB6-E385-4DA1-AD45-D57E8B7F4E07}" srcOrd="0" destOrd="0" presId="urn:microsoft.com/office/officeart/2005/8/layout/vList6"/>
    <dgm:cxn modelId="{C2B590DB-2F17-4FF7-88C1-80CBB2C13A77}" type="presParOf" srcId="{76D4CDF9-844A-4AED-AD90-01D1D47EDA8B}" destId="{B2A0303C-CAEF-4D13-B400-39BDC0BB00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F3C5B-667F-4ABC-B9C4-E961AB7230C6}" type="doc">
      <dgm:prSet loTypeId="urn:microsoft.com/office/officeart/2005/8/layout/cycle2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2363D167-382D-4232-9D88-BCFF95C4B973}">
      <dgm:prSet phldrT="[Texto]"/>
      <dgm:spPr/>
      <dgm:t>
        <a:bodyPr/>
        <a:lstStyle/>
        <a:p>
          <a:r>
            <a:rPr lang="es-MX" b="1" dirty="0" smtClean="0"/>
            <a:t>EVALUACIÓN DE LA COMPRENSIÓN LECTORA</a:t>
          </a:r>
          <a:endParaRPr lang="es-MX" dirty="0"/>
        </a:p>
      </dgm:t>
    </dgm:pt>
    <dgm:pt modelId="{63A9FA37-8A6A-4D49-8A66-3ECC372D71C7}" type="parTrans" cxnId="{B4EBA466-74EC-4D04-90F4-3BB11FC08243}">
      <dgm:prSet/>
      <dgm:spPr/>
      <dgm:t>
        <a:bodyPr/>
        <a:lstStyle/>
        <a:p>
          <a:endParaRPr lang="es-MX"/>
        </a:p>
      </dgm:t>
    </dgm:pt>
    <dgm:pt modelId="{605EA38C-D2D1-4E6B-B5F7-B432E35FEE29}" type="sibTrans" cxnId="{B4EBA466-74EC-4D04-90F4-3BB11FC08243}">
      <dgm:prSet/>
      <dgm:spPr/>
      <dgm:t>
        <a:bodyPr/>
        <a:lstStyle/>
        <a:p>
          <a:endParaRPr lang="es-MX"/>
        </a:p>
      </dgm:t>
    </dgm:pt>
    <dgm:pt modelId="{42CEF4EB-00A9-49C4-ABD4-53511A9AAD38}">
      <dgm:prSet/>
      <dgm:spPr/>
      <dgm:t>
        <a:bodyPr/>
        <a:lstStyle/>
        <a:p>
          <a:r>
            <a:rPr lang="es-MX" b="1" smtClean="0"/>
            <a:t>ASISTENCIA</a:t>
          </a:r>
          <a:endParaRPr lang="es-MX" b="1" dirty="0"/>
        </a:p>
      </dgm:t>
    </dgm:pt>
    <dgm:pt modelId="{2E06F9CD-C55B-4899-A445-E6D588B220D0}" type="parTrans" cxnId="{545BD704-B4E0-4461-BF0A-DC5DEAB89CC6}">
      <dgm:prSet/>
      <dgm:spPr/>
      <dgm:t>
        <a:bodyPr/>
        <a:lstStyle/>
        <a:p>
          <a:endParaRPr lang="es-MX"/>
        </a:p>
      </dgm:t>
    </dgm:pt>
    <dgm:pt modelId="{724703FB-EC20-4CD3-AF58-B78290F034B3}" type="sibTrans" cxnId="{545BD704-B4E0-4461-BF0A-DC5DEAB89CC6}">
      <dgm:prSet/>
      <dgm:spPr/>
      <dgm:t>
        <a:bodyPr/>
        <a:lstStyle/>
        <a:p>
          <a:endParaRPr lang="es-MX"/>
        </a:p>
      </dgm:t>
    </dgm:pt>
    <dgm:pt modelId="{0134F842-5B48-44F9-B66B-FD48904AF584}">
      <dgm:prSet/>
      <dgm:spPr/>
      <dgm:t>
        <a:bodyPr/>
        <a:lstStyle/>
        <a:p>
          <a:r>
            <a:rPr lang="es-MX" b="1" smtClean="0"/>
            <a:t>PARTICIPACIÓN EN CLASE</a:t>
          </a:r>
          <a:endParaRPr lang="es-MX" b="1" dirty="0"/>
        </a:p>
      </dgm:t>
    </dgm:pt>
    <dgm:pt modelId="{AC4ED5E7-DFA9-4EB6-BC24-E515E307E729}" type="parTrans" cxnId="{4AF9AFA5-0659-4B32-AAFB-09AF27EEFB38}">
      <dgm:prSet/>
      <dgm:spPr/>
      <dgm:t>
        <a:bodyPr/>
        <a:lstStyle/>
        <a:p>
          <a:endParaRPr lang="es-MX"/>
        </a:p>
      </dgm:t>
    </dgm:pt>
    <dgm:pt modelId="{A4DD1978-5C12-4EE7-BAFC-E8C4CC7B7E9A}" type="sibTrans" cxnId="{4AF9AFA5-0659-4B32-AAFB-09AF27EEFB38}">
      <dgm:prSet/>
      <dgm:spPr/>
      <dgm:t>
        <a:bodyPr/>
        <a:lstStyle/>
        <a:p>
          <a:endParaRPr lang="es-MX"/>
        </a:p>
      </dgm:t>
    </dgm:pt>
    <dgm:pt modelId="{9077C5DA-9481-4990-856B-8D712CD4E6AE}">
      <dgm:prSet/>
      <dgm:spPr/>
      <dgm:t>
        <a:bodyPr/>
        <a:lstStyle/>
        <a:p>
          <a:pPr rtl="0"/>
          <a:r>
            <a:rPr lang="es-MX" b="1" smtClean="0"/>
            <a:t>NIVELES DE DESEMPEÑO ALCANZADOS</a:t>
          </a:r>
          <a:endParaRPr lang="es-MX" b="1" dirty="0" smtClean="0"/>
        </a:p>
      </dgm:t>
    </dgm:pt>
    <dgm:pt modelId="{FD3ABD83-3362-4F24-9522-4C0975E443F8}" type="parTrans" cxnId="{3CD9606C-A382-4CC3-B16B-EFB02D962C7E}">
      <dgm:prSet/>
      <dgm:spPr/>
      <dgm:t>
        <a:bodyPr/>
        <a:lstStyle/>
        <a:p>
          <a:endParaRPr lang="es-MX"/>
        </a:p>
      </dgm:t>
    </dgm:pt>
    <dgm:pt modelId="{A848566E-CB33-44F5-839A-A681B887D215}" type="sibTrans" cxnId="{3CD9606C-A382-4CC3-B16B-EFB02D962C7E}">
      <dgm:prSet/>
      <dgm:spPr/>
      <dgm:t>
        <a:bodyPr/>
        <a:lstStyle/>
        <a:p>
          <a:endParaRPr lang="es-MX"/>
        </a:p>
      </dgm:t>
    </dgm:pt>
    <dgm:pt modelId="{8EB7EFBF-112B-41F8-A709-702ECD41A292}">
      <dgm:prSet/>
      <dgm:spPr/>
      <dgm:t>
        <a:bodyPr/>
        <a:lstStyle/>
        <a:p>
          <a:pPr rtl="0"/>
          <a:r>
            <a:rPr lang="es-MX" b="1" smtClean="0"/>
            <a:t>COMPETENCIA MATEMÁTICA</a:t>
          </a:r>
          <a:endParaRPr lang="es-MX" b="1" dirty="0" smtClean="0"/>
        </a:p>
      </dgm:t>
    </dgm:pt>
    <dgm:pt modelId="{3E8CD020-B3A9-4DB1-AF23-949478B30B15}" type="parTrans" cxnId="{D8E5EBB7-03C0-4E21-A91C-0A3BB5ABB244}">
      <dgm:prSet/>
      <dgm:spPr/>
      <dgm:t>
        <a:bodyPr/>
        <a:lstStyle/>
        <a:p>
          <a:endParaRPr lang="es-MX"/>
        </a:p>
      </dgm:t>
    </dgm:pt>
    <dgm:pt modelId="{C017B4E3-5EA4-454C-B189-18982557734C}" type="sibTrans" cxnId="{D8E5EBB7-03C0-4E21-A91C-0A3BB5ABB244}">
      <dgm:prSet/>
      <dgm:spPr/>
      <dgm:t>
        <a:bodyPr/>
        <a:lstStyle/>
        <a:p>
          <a:endParaRPr lang="es-MX"/>
        </a:p>
      </dgm:t>
    </dgm:pt>
    <dgm:pt modelId="{E1587EDD-7459-4967-9099-F186C59F989B}">
      <dgm:prSet/>
      <dgm:spPr/>
      <dgm:t>
        <a:bodyPr/>
        <a:lstStyle/>
        <a:p>
          <a:r>
            <a:rPr lang="es-MX" b="1" smtClean="0"/>
            <a:t>CONVIVENCIA ESCOLAR</a:t>
          </a:r>
          <a:endParaRPr lang="es-MX" b="1" dirty="0"/>
        </a:p>
      </dgm:t>
    </dgm:pt>
    <dgm:pt modelId="{D8791B16-62A9-455F-884A-137AB5B2A53C}" type="parTrans" cxnId="{539B1A1E-7A46-4875-87A5-CEDD454DF994}">
      <dgm:prSet/>
      <dgm:spPr/>
      <dgm:t>
        <a:bodyPr/>
        <a:lstStyle/>
        <a:p>
          <a:endParaRPr lang="es-MX"/>
        </a:p>
      </dgm:t>
    </dgm:pt>
    <dgm:pt modelId="{3897EF34-1964-4C9C-87C0-7B94DE07192A}" type="sibTrans" cxnId="{539B1A1E-7A46-4875-87A5-CEDD454DF994}">
      <dgm:prSet/>
      <dgm:spPr/>
      <dgm:t>
        <a:bodyPr/>
        <a:lstStyle/>
        <a:p>
          <a:endParaRPr lang="es-MX"/>
        </a:p>
      </dgm:t>
    </dgm:pt>
    <dgm:pt modelId="{B1F161CA-AB43-425A-9AFA-E556B9B450C0}" type="pres">
      <dgm:prSet presAssocID="{1F1F3C5B-667F-4ABC-B9C4-E961AB7230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AE86AA7-2E05-4500-9991-8A90BDB93DC0}" type="pres">
      <dgm:prSet presAssocID="{E1587EDD-7459-4967-9099-F186C59F989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C8AFBF-8BC5-4127-AF4B-311A133504A9}" type="pres">
      <dgm:prSet presAssocID="{3897EF34-1964-4C9C-87C0-7B94DE07192A}" presName="sibTrans" presStyleLbl="sibTrans2D1" presStyleIdx="0" presStyleCnt="6"/>
      <dgm:spPr/>
      <dgm:t>
        <a:bodyPr/>
        <a:lstStyle/>
        <a:p>
          <a:endParaRPr lang="es-MX"/>
        </a:p>
      </dgm:t>
    </dgm:pt>
    <dgm:pt modelId="{F021EDCF-1B16-4EFA-99CE-BDEF1024C928}" type="pres">
      <dgm:prSet presAssocID="{3897EF34-1964-4C9C-87C0-7B94DE07192A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0A423AF0-8BFA-4912-806D-2B6684153AAD}" type="pres">
      <dgm:prSet presAssocID="{42CEF4EB-00A9-49C4-ABD4-53511A9AAD3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5CB3B1-9913-4312-A6EF-22BA27B9A3DE}" type="pres">
      <dgm:prSet presAssocID="{724703FB-EC20-4CD3-AF58-B78290F034B3}" presName="sibTrans" presStyleLbl="sibTrans2D1" presStyleIdx="1" presStyleCnt="6"/>
      <dgm:spPr/>
      <dgm:t>
        <a:bodyPr/>
        <a:lstStyle/>
        <a:p>
          <a:endParaRPr lang="es-MX"/>
        </a:p>
      </dgm:t>
    </dgm:pt>
    <dgm:pt modelId="{DBCBC9F3-9BBF-492F-8881-B4099242A348}" type="pres">
      <dgm:prSet presAssocID="{724703FB-EC20-4CD3-AF58-B78290F034B3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C5E990AB-5F65-4983-BB07-3E72AFAB2380}" type="pres">
      <dgm:prSet presAssocID="{0134F842-5B48-44F9-B66B-FD48904AF58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4DBFE3-4A69-4CB3-AA04-CE568F83E612}" type="pres">
      <dgm:prSet presAssocID="{A4DD1978-5C12-4EE7-BAFC-E8C4CC7B7E9A}" presName="sibTrans" presStyleLbl="sibTrans2D1" presStyleIdx="2" presStyleCnt="6"/>
      <dgm:spPr/>
      <dgm:t>
        <a:bodyPr/>
        <a:lstStyle/>
        <a:p>
          <a:endParaRPr lang="es-MX"/>
        </a:p>
      </dgm:t>
    </dgm:pt>
    <dgm:pt modelId="{DCADA8CE-5646-432D-BD9C-8EE29DEF35E2}" type="pres">
      <dgm:prSet presAssocID="{A4DD1978-5C12-4EE7-BAFC-E8C4CC7B7E9A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0D7CB6C8-F5F5-46D5-8320-5CB1492823BA}" type="pres">
      <dgm:prSet presAssocID="{9077C5DA-9481-4990-856B-8D712CD4E6A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877536-86B2-461F-85FA-38125F4DAAE1}" type="pres">
      <dgm:prSet presAssocID="{A848566E-CB33-44F5-839A-A681B887D215}" presName="sibTrans" presStyleLbl="sibTrans2D1" presStyleIdx="3" presStyleCnt="6"/>
      <dgm:spPr/>
      <dgm:t>
        <a:bodyPr/>
        <a:lstStyle/>
        <a:p>
          <a:endParaRPr lang="es-MX"/>
        </a:p>
      </dgm:t>
    </dgm:pt>
    <dgm:pt modelId="{78A77525-3F3B-4AEB-A495-4D4326DF6237}" type="pres">
      <dgm:prSet presAssocID="{A848566E-CB33-44F5-839A-A681B887D215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B8CC4F17-E882-49BD-8DC5-277706E6E23C}" type="pres">
      <dgm:prSet presAssocID="{2363D167-382D-4232-9D88-BCFF95C4B97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C52EE1-96F9-4F78-B4BE-8D93B28A2996}" type="pres">
      <dgm:prSet presAssocID="{605EA38C-D2D1-4E6B-B5F7-B432E35FEE29}" presName="sibTrans" presStyleLbl="sibTrans2D1" presStyleIdx="4" presStyleCnt="6"/>
      <dgm:spPr/>
      <dgm:t>
        <a:bodyPr/>
        <a:lstStyle/>
        <a:p>
          <a:endParaRPr lang="es-MX"/>
        </a:p>
      </dgm:t>
    </dgm:pt>
    <dgm:pt modelId="{92B6DC8F-8B0D-48E5-AA36-BF3FA67278CF}" type="pres">
      <dgm:prSet presAssocID="{605EA38C-D2D1-4E6B-B5F7-B432E35FEE29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2BE711A6-6EE0-4898-A6EA-BBED8887450F}" type="pres">
      <dgm:prSet presAssocID="{8EB7EFBF-112B-41F8-A709-702ECD41A29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179908-9876-44FB-9DA0-964D80D2C483}" type="pres">
      <dgm:prSet presAssocID="{C017B4E3-5EA4-454C-B189-18982557734C}" presName="sibTrans" presStyleLbl="sibTrans2D1" presStyleIdx="5" presStyleCnt="6"/>
      <dgm:spPr/>
      <dgm:t>
        <a:bodyPr/>
        <a:lstStyle/>
        <a:p>
          <a:endParaRPr lang="es-MX"/>
        </a:p>
      </dgm:t>
    </dgm:pt>
    <dgm:pt modelId="{45DAE452-968F-4037-8439-BD66631E7D14}" type="pres">
      <dgm:prSet presAssocID="{C017B4E3-5EA4-454C-B189-18982557734C}" presName="connectorText" presStyleLbl="sibTrans2D1" presStyleIdx="5" presStyleCnt="6"/>
      <dgm:spPr/>
      <dgm:t>
        <a:bodyPr/>
        <a:lstStyle/>
        <a:p>
          <a:endParaRPr lang="es-MX"/>
        </a:p>
      </dgm:t>
    </dgm:pt>
  </dgm:ptLst>
  <dgm:cxnLst>
    <dgm:cxn modelId="{9B33D685-29FD-4EF5-AD35-C91D559D6BA5}" type="presOf" srcId="{724703FB-EC20-4CD3-AF58-B78290F034B3}" destId="{385CB3B1-9913-4312-A6EF-22BA27B9A3DE}" srcOrd="0" destOrd="0" presId="urn:microsoft.com/office/officeart/2005/8/layout/cycle2"/>
    <dgm:cxn modelId="{3CD9606C-A382-4CC3-B16B-EFB02D962C7E}" srcId="{1F1F3C5B-667F-4ABC-B9C4-E961AB7230C6}" destId="{9077C5DA-9481-4990-856B-8D712CD4E6AE}" srcOrd="3" destOrd="0" parTransId="{FD3ABD83-3362-4F24-9522-4C0975E443F8}" sibTransId="{A848566E-CB33-44F5-839A-A681B887D215}"/>
    <dgm:cxn modelId="{4AF9AFA5-0659-4B32-AAFB-09AF27EEFB38}" srcId="{1F1F3C5B-667F-4ABC-B9C4-E961AB7230C6}" destId="{0134F842-5B48-44F9-B66B-FD48904AF584}" srcOrd="2" destOrd="0" parTransId="{AC4ED5E7-DFA9-4EB6-BC24-E515E307E729}" sibTransId="{A4DD1978-5C12-4EE7-BAFC-E8C4CC7B7E9A}"/>
    <dgm:cxn modelId="{C6886C39-85B6-4BCC-85B3-8B0DFC142155}" type="presOf" srcId="{605EA38C-D2D1-4E6B-B5F7-B432E35FEE29}" destId="{31C52EE1-96F9-4F78-B4BE-8D93B28A2996}" srcOrd="0" destOrd="0" presId="urn:microsoft.com/office/officeart/2005/8/layout/cycle2"/>
    <dgm:cxn modelId="{B4EBA466-74EC-4D04-90F4-3BB11FC08243}" srcId="{1F1F3C5B-667F-4ABC-B9C4-E961AB7230C6}" destId="{2363D167-382D-4232-9D88-BCFF95C4B973}" srcOrd="4" destOrd="0" parTransId="{63A9FA37-8A6A-4D49-8A66-3ECC372D71C7}" sibTransId="{605EA38C-D2D1-4E6B-B5F7-B432E35FEE29}"/>
    <dgm:cxn modelId="{BFB2BED5-3965-4C2F-9486-AE9F86D5F0AD}" type="presOf" srcId="{A848566E-CB33-44F5-839A-A681B887D215}" destId="{78A77525-3F3B-4AEB-A495-4D4326DF6237}" srcOrd="1" destOrd="0" presId="urn:microsoft.com/office/officeart/2005/8/layout/cycle2"/>
    <dgm:cxn modelId="{26373A79-FEAE-4E1E-A639-71AD3E97161F}" type="presOf" srcId="{2363D167-382D-4232-9D88-BCFF95C4B973}" destId="{B8CC4F17-E882-49BD-8DC5-277706E6E23C}" srcOrd="0" destOrd="0" presId="urn:microsoft.com/office/officeart/2005/8/layout/cycle2"/>
    <dgm:cxn modelId="{E6CFF734-12C9-427C-9BE4-D6FEBD8722ED}" type="presOf" srcId="{A848566E-CB33-44F5-839A-A681B887D215}" destId="{0A877536-86B2-461F-85FA-38125F4DAAE1}" srcOrd="0" destOrd="0" presId="urn:microsoft.com/office/officeart/2005/8/layout/cycle2"/>
    <dgm:cxn modelId="{33522980-4DD8-43E6-865B-715BDBE98200}" type="presOf" srcId="{E1587EDD-7459-4967-9099-F186C59F989B}" destId="{0AE86AA7-2E05-4500-9991-8A90BDB93DC0}" srcOrd="0" destOrd="0" presId="urn:microsoft.com/office/officeart/2005/8/layout/cycle2"/>
    <dgm:cxn modelId="{5ED0BCB1-1930-408C-8D6B-215BB94D0956}" type="presOf" srcId="{724703FB-EC20-4CD3-AF58-B78290F034B3}" destId="{DBCBC9F3-9BBF-492F-8881-B4099242A348}" srcOrd="1" destOrd="0" presId="urn:microsoft.com/office/officeart/2005/8/layout/cycle2"/>
    <dgm:cxn modelId="{D1BB7995-AE00-4EEA-ADC5-BAEB6BAFBAEC}" type="presOf" srcId="{C017B4E3-5EA4-454C-B189-18982557734C}" destId="{E3179908-9876-44FB-9DA0-964D80D2C483}" srcOrd="0" destOrd="0" presId="urn:microsoft.com/office/officeart/2005/8/layout/cycle2"/>
    <dgm:cxn modelId="{78232B95-C2D7-43B1-B3EA-67794CAAD277}" type="presOf" srcId="{3897EF34-1964-4C9C-87C0-7B94DE07192A}" destId="{F021EDCF-1B16-4EFA-99CE-BDEF1024C928}" srcOrd="1" destOrd="0" presId="urn:microsoft.com/office/officeart/2005/8/layout/cycle2"/>
    <dgm:cxn modelId="{4EB6FB73-7446-4E98-810B-C38945D02A28}" type="presOf" srcId="{0134F842-5B48-44F9-B66B-FD48904AF584}" destId="{C5E990AB-5F65-4983-BB07-3E72AFAB2380}" srcOrd="0" destOrd="0" presId="urn:microsoft.com/office/officeart/2005/8/layout/cycle2"/>
    <dgm:cxn modelId="{44CA56B8-C924-40B2-905F-CF1CF8958D8C}" type="presOf" srcId="{C017B4E3-5EA4-454C-B189-18982557734C}" destId="{45DAE452-968F-4037-8439-BD66631E7D14}" srcOrd="1" destOrd="0" presId="urn:microsoft.com/office/officeart/2005/8/layout/cycle2"/>
    <dgm:cxn modelId="{D8E5EBB7-03C0-4E21-A91C-0A3BB5ABB244}" srcId="{1F1F3C5B-667F-4ABC-B9C4-E961AB7230C6}" destId="{8EB7EFBF-112B-41F8-A709-702ECD41A292}" srcOrd="5" destOrd="0" parTransId="{3E8CD020-B3A9-4DB1-AF23-949478B30B15}" sibTransId="{C017B4E3-5EA4-454C-B189-18982557734C}"/>
    <dgm:cxn modelId="{539B1A1E-7A46-4875-87A5-CEDD454DF994}" srcId="{1F1F3C5B-667F-4ABC-B9C4-E961AB7230C6}" destId="{E1587EDD-7459-4967-9099-F186C59F989B}" srcOrd="0" destOrd="0" parTransId="{D8791B16-62A9-455F-884A-137AB5B2A53C}" sibTransId="{3897EF34-1964-4C9C-87C0-7B94DE07192A}"/>
    <dgm:cxn modelId="{2C43CEAE-1175-41C6-9F62-62F3FDB2D411}" type="presOf" srcId="{3897EF34-1964-4C9C-87C0-7B94DE07192A}" destId="{5EC8AFBF-8BC5-4127-AF4B-311A133504A9}" srcOrd="0" destOrd="0" presId="urn:microsoft.com/office/officeart/2005/8/layout/cycle2"/>
    <dgm:cxn modelId="{2F985860-16E0-4B54-B9C4-CD636CC9A302}" type="presOf" srcId="{42CEF4EB-00A9-49C4-ABD4-53511A9AAD38}" destId="{0A423AF0-8BFA-4912-806D-2B6684153AAD}" srcOrd="0" destOrd="0" presId="urn:microsoft.com/office/officeart/2005/8/layout/cycle2"/>
    <dgm:cxn modelId="{DC0BD63F-AF24-43C6-A307-B1F74AEE6A16}" type="presOf" srcId="{A4DD1978-5C12-4EE7-BAFC-E8C4CC7B7E9A}" destId="{DCADA8CE-5646-432D-BD9C-8EE29DEF35E2}" srcOrd="1" destOrd="0" presId="urn:microsoft.com/office/officeart/2005/8/layout/cycle2"/>
    <dgm:cxn modelId="{CFDCEA9A-9D87-4B11-B401-A4CFF910CDB9}" type="presOf" srcId="{605EA38C-D2D1-4E6B-B5F7-B432E35FEE29}" destId="{92B6DC8F-8B0D-48E5-AA36-BF3FA67278CF}" srcOrd="1" destOrd="0" presId="urn:microsoft.com/office/officeart/2005/8/layout/cycle2"/>
    <dgm:cxn modelId="{BC56663F-C3D3-460E-B342-4965BB799FD6}" type="presOf" srcId="{1F1F3C5B-667F-4ABC-B9C4-E961AB7230C6}" destId="{B1F161CA-AB43-425A-9AFA-E556B9B450C0}" srcOrd="0" destOrd="0" presId="urn:microsoft.com/office/officeart/2005/8/layout/cycle2"/>
    <dgm:cxn modelId="{ABAFF44A-F4E5-45B3-9AA9-8FE00C260691}" type="presOf" srcId="{A4DD1978-5C12-4EE7-BAFC-E8C4CC7B7E9A}" destId="{FC4DBFE3-4A69-4CB3-AA04-CE568F83E612}" srcOrd="0" destOrd="0" presId="urn:microsoft.com/office/officeart/2005/8/layout/cycle2"/>
    <dgm:cxn modelId="{1EF22C7F-57A7-4502-B402-18FE114D3EF0}" type="presOf" srcId="{8EB7EFBF-112B-41F8-A709-702ECD41A292}" destId="{2BE711A6-6EE0-4898-A6EA-BBED8887450F}" srcOrd="0" destOrd="0" presId="urn:microsoft.com/office/officeart/2005/8/layout/cycle2"/>
    <dgm:cxn modelId="{11CCC9EB-5D9A-4AF2-AFA1-5ED1B50CFD9B}" type="presOf" srcId="{9077C5DA-9481-4990-856B-8D712CD4E6AE}" destId="{0D7CB6C8-F5F5-46D5-8320-5CB1492823BA}" srcOrd="0" destOrd="0" presId="urn:microsoft.com/office/officeart/2005/8/layout/cycle2"/>
    <dgm:cxn modelId="{545BD704-B4E0-4461-BF0A-DC5DEAB89CC6}" srcId="{1F1F3C5B-667F-4ABC-B9C4-E961AB7230C6}" destId="{42CEF4EB-00A9-49C4-ABD4-53511A9AAD38}" srcOrd="1" destOrd="0" parTransId="{2E06F9CD-C55B-4899-A445-E6D588B220D0}" sibTransId="{724703FB-EC20-4CD3-AF58-B78290F034B3}"/>
    <dgm:cxn modelId="{9158DFDD-B56A-40B8-8D7B-F76624835152}" type="presParOf" srcId="{B1F161CA-AB43-425A-9AFA-E556B9B450C0}" destId="{0AE86AA7-2E05-4500-9991-8A90BDB93DC0}" srcOrd="0" destOrd="0" presId="urn:microsoft.com/office/officeart/2005/8/layout/cycle2"/>
    <dgm:cxn modelId="{3C5F4BC1-6249-4EF5-887E-A4C44ABAB71C}" type="presParOf" srcId="{B1F161CA-AB43-425A-9AFA-E556B9B450C0}" destId="{5EC8AFBF-8BC5-4127-AF4B-311A133504A9}" srcOrd="1" destOrd="0" presId="urn:microsoft.com/office/officeart/2005/8/layout/cycle2"/>
    <dgm:cxn modelId="{174E7A21-A421-4260-80D5-8E65E59BA22B}" type="presParOf" srcId="{5EC8AFBF-8BC5-4127-AF4B-311A133504A9}" destId="{F021EDCF-1B16-4EFA-99CE-BDEF1024C928}" srcOrd="0" destOrd="0" presId="urn:microsoft.com/office/officeart/2005/8/layout/cycle2"/>
    <dgm:cxn modelId="{24161400-A684-4E52-B0EA-BC4DA6051CD4}" type="presParOf" srcId="{B1F161CA-AB43-425A-9AFA-E556B9B450C0}" destId="{0A423AF0-8BFA-4912-806D-2B6684153AAD}" srcOrd="2" destOrd="0" presId="urn:microsoft.com/office/officeart/2005/8/layout/cycle2"/>
    <dgm:cxn modelId="{CAA0F180-DAAC-4152-839E-E884F8C20CAE}" type="presParOf" srcId="{B1F161CA-AB43-425A-9AFA-E556B9B450C0}" destId="{385CB3B1-9913-4312-A6EF-22BA27B9A3DE}" srcOrd="3" destOrd="0" presId="urn:microsoft.com/office/officeart/2005/8/layout/cycle2"/>
    <dgm:cxn modelId="{0DD02680-3F6F-46A7-AB88-DFD0E4EA64C3}" type="presParOf" srcId="{385CB3B1-9913-4312-A6EF-22BA27B9A3DE}" destId="{DBCBC9F3-9BBF-492F-8881-B4099242A348}" srcOrd="0" destOrd="0" presId="urn:microsoft.com/office/officeart/2005/8/layout/cycle2"/>
    <dgm:cxn modelId="{EA1DA4C3-1E86-4F2A-A467-596F354340F0}" type="presParOf" srcId="{B1F161CA-AB43-425A-9AFA-E556B9B450C0}" destId="{C5E990AB-5F65-4983-BB07-3E72AFAB2380}" srcOrd="4" destOrd="0" presId="urn:microsoft.com/office/officeart/2005/8/layout/cycle2"/>
    <dgm:cxn modelId="{49DB025B-0546-4848-9CE9-546F49758202}" type="presParOf" srcId="{B1F161CA-AB43-425A-9AFA-E556B9B450C0}" destId="{FC4DBFE3-4A69-4CB3-AA04-CE568F83E612}" srcOrd="5" destOrd="0" presId="urn:microsoft.com/office/officeart/2005/8/layout/cycle2"/>
    <dgm:cxn modelId="{DE43653E-D9D1-4D92-AD7E-41FDE42DBE94}" type="presParOf" srcId="{FC4DBFE3-4A69-4CB3-AA04-CE568F83E612}" destId="{DCADA8CE-5646-432D-BD9C-8EE29DEF35E2}" srcOrd="0" destOrd="0" presId="urn:microsoft.com/office/officeart/2005/8/layout/cycle2"/>
    <dgm:cxn modelId="{5F2A308A-2F2F-454F-A5FF-04D6353C12E0}" type="presParOf" srcId="{B1F161CA-AB43-425A-9AFA-E556B9B450C0}" destId="{0D7CB6C8-F5F5-46D5-8320-5CB1492823BA}" srcOrd="6" destOrd="0" presId="urn:microsoft.com/office/officeart/2005/8/layout/cycle2"/>
    <dgm:cxn modelId="{9E74413E-E4FD-4F67-9A2B-D7DBD533FDAA}" type="presParOf" srcId="{B1F161CA-AB43-425A-9AFA-E556B9B450C0}" destId="{0A877536-86B2-461F-85FA-38125F4DAAE1}" srcOrd="7" destOrd="0" presId="urn:microsoft.com/office/officeart/2005/8/layout/cycle2"/>
    <dgm:cxn modelId="{95BBE75E-AAE6-48A3-9791-503299BEA514}" type="presParOf" srcId="{0A877536-86B2-461F-85FA-38125F4DAAE1}" destId="{78A77525-3F3B-4AEB-A495-4D4326DF6237}" srcOrd="0" destOrd="0" presId="urn:microsoft.com/office/officeart/2005/8/layout/cycle2"/>
    <dgm:cxn modelId="{2B2ED877-3B6D-4551-87DA-547DAB4480DC}" type="presParOf" srcId="{B1F161CA-AB43-425A-9AFA-E556B9B450C0}" destId="{B8CC4F17-E882-49BD-8DC5-277706E6E23C}" srcOrd="8" destOrd="0" presId="urn:microsoft.com/office/officeart/2005/8/layout/cycle2"/>
    <dgm:cxn modelId="{F20CB58E-0D31-4B23-86A0-41E25A64F729}" type="presParOf" srcId="{B1F161CA-AB43-425A-9AFA-E556B9B450C0}" destId="{31C52EE1-96F9-4F78-B4BE-8D93B28A2996}" srcOrd="9" destOrd="0" presId="urn:microsoft.com/office/officeart/2005/8/layout/cycle2"/>
    <dgm:cxn modelId="{F15346D4-CEFE-4585-ACF0-BC824464F63A}" type="presParOf" srcId="{31C52EE1-96F9-4F78-B4BE-8D93B28A2996}" destId="{92B6DC8F-8B0D-48E5-AA36-BF3FA67278CF}" srcOrd="0" destOrd="0" presId="urn:microsoft.com/office/officeart/2005/8/layout/cycle2"/>
    <dgm:cxn modelId="{F4B8224C-F3A5-4CC6-8054-E8B2B59AB44D}" type="presParOf" srcId="{B1F161CA-AB43-425A-9AFA-E556B9B450C0}" destId="{2BE711A6-6EE0-4898-A6EA-BBED8887450F}" srcOrd="10" destOrd="0" presId="urn:microsoft.com/office/officeart/2005/8/layout/cycle2"/>
    <dgm:cxn modelId="{C94FA491-3ACC-4B56-AC95-C431DA74CABD}" type="presParOf" srcId="{B1F161CA-AB43-425A-9AFA-E556B9B450C0}" destId="{E3179908-9876-44FB-9DA0-964D80D2C483}" srcOrd="11" destOrd="0" presId="urn:microsoft.com/office/officeart/2005/8/layout/cycle2"/>
    <dgm:cxn modelId="{CF4CC748-01B1-476E-96CA-74B63CCA8302}" type="presParOf" srcId="{E3179908-9876-44FB-9DA0-964D80D2C483}" destId="{45DAE452-968F-4037-8439-BD66631E7D1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44B14-3B3F-4E73-B90F-F5191F62BAB5}">
      <dsp:nvSpPr>
        <dsp:cNvPr id="0" name=""/>
        <dsp:cNvSpPr/>
      </dsp:nvSpPr>
      <dsp:spPr>
        <a:xfrm>
          <a:off x="161764" y="0"/>
          <a:ext cx="8640960" cy="576064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F75E0-F97D-4618-8072-132EB17C921A}">
      <dsp:nvSpPr>
        <dsp:cNvPr id="0" name=""/>
        <dsp:cNvSpPr/>
      </dsp:nvSpPr>
      <dsp:spPr>
        <a:xfrm>
          <a:off x="4482244" y="576626"/>
          <a:ext cx="3744416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1.- ACCIONES Y RESULTADOS</a:t>
          </a:r>
          <a:endParaRPr lang="es-MX" sz="1700" kern="1200" dirty="0"/>
        </a:p>
      </dsp:txBody>
      <dsp:txXfrm>
        <a:off x="4522229" y="616611"/>
        <a:ext cx="3664446" cy="739120"/>
      </dsp:txXfrm>
    </dsp:sp>
    <dsp:sp modelId="{A63A6B99-43AE-4654-82C4-EB00EDF30843}">
      <dsp:nvSpPr>
        <dsp:cNvPr id="0" name=""/>
        <dsp:cNvSpPr/>
      </dsp:nvSpPr>
      <dsp:spPr>
        <a:xfrm>
          <a:off x="4482244" y="1498103"/>
          <a:ext cx="3744416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2.- GRÁFICOS</a:t>
          </a:r>
          <a:endParaRPr lang="es-MX" sz="1700" kern="1200" dirty="0"/>
        </a:p>
      </dsp:txBody>
      <dsp:txXfrm>
        <a:off x="4522229" y="1538088"/>
        <a:ext cx="3664446" cy="739120"/>
      </dsp:txXfrm>
    </dsp:sp>
    <dsp:sp modelId="{A4BF4543-5F07-46F8-AF77-9E11A90632DB}">
      <dsp:nvSpPr>
        <dsp:cNvPr id="0" name=""/>
        <dsp:cNvSpPr/>
      </dsp:nvSpPr>
      <dsp:spPr>
        <a:xfrm>
          <a:off x="4482244" y="2419581"/>
          <a:ext cx="3744416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3.- RENDICIÓN DE CUENTAS</a:t>
          </a:r>
          <a:endParaRPr lang="es-MX" sz="1700" kern="1200" dirty="0"/>
        </a:p>
      </dsp:txBody>
      <dsp:txXfrm>
        <a:off x="4522229" y="2459566"/>
        <a:ext cx="3664446" cy="739120"/>
      </dsp:txXfrm>
    </dsp:sp>
    <dsp:sp modelId="{285FD1AD-F8E8-4BE0-8BCC-A7246D2891FC}">
      <dsp:nvSpPr>
        <dsp:cNvPr id="0" name=""/>
        <dsp:cNvSpPr/>
      </dsp:nvSpPr>
      <dsp:spPr>
        <a:xfrm>
          <a:off x="4482244" y="3341058"/>
          <a:ext cx="3744416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4.- ACCIONES (NOV.)</a:t>
          </a:r>
          <a:endParaRPr lang="es-MX" sz="1700" kern="1200" dirty="0"/>
        </a:p>
      </dsp:txBody>
      <dsp:txXfrm>
        <a:off x="4522229" y="3381043"/>
        <a:ext cx="3664446" cy="739120"/>
      </dsp:txXfrm>
    </dsp:sp>
    <dsp:sp modelId="{4F8B9C4F-9BC6-4D4C-8673-D24C832E2CE5}">
      <dsp:nvSpPr>
        <dsp:cNvPr id="0" name=""/>
        <dsp:cNvSpPr/>
      </dsp:nvSpPr>
      <dsp:spPr>
        <a:xfrm>
          <a:off x="4482244" y="4262536"/>
          <a:ext cx="3744416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5.- ACTIVIDADES PARA LA CONVIVENCIA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 dirty="0"/>
        </a:p>
      </dsp:txBody>
      <dsp:txXfrm>
        <a:off x="4522229" y="4302521"/>
        <a:ext cx="3664446" cy="739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0303C-CAEF-4D13-B400-39BDC0BB00A3}">
      <dsp:nvSpPr>
        <dsp:cNvPr id="0" name=""/>
        <dsp:cNvSpPr/>
      </dsp:nvSpPr>
      <dsp:spPr>
        <a:xfrm>
          <a:off x="2100067" y="0"/>
          <a:ext cx="6684908" cy="5400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6500" kern="1200"/>
        </a:p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6500" kern="1200"/>
        </a:p>
      </dsp:txBody>
      <dsp:txXfrm>
        <a:off x="2100067" y="675075"/>
        <a:ext cx="4659683" cy="4050450"/>
      </dsp:txXfrm>
    </dsp:sp>
    <dsp:sp modelId="{AA865BB6-E385-4DA1-AD45-D57E8B7F4E07}">
      <dsp:nvSpPr>
        <dsp:cNvPr id="0" name=""/>
        <dsp:cNvSpPr/>
      </dsp:nvSpPr>
      <dsp:spPr>
        <a:xfrm>
          <a:off x="0" y="0"/>
          <a:ext cx="2094417" cy="5400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C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O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C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U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O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S</a:t>
          </a:r>
          <a:endParaRPr lang="es-MX" sz="2200" kern="1200" dirty="0"/>
        </a:p>
      </dsp:txBody>
      <dsp:txXfrm>
        <a:off x="102241" y="102241"/>
        <a:ext cx="1889935" cy="5196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86AA7-2E05-4500-9991-8A90BDB93DC0}">
      <dsp:nvSpPr>
        <dsp:cNvPr id="0" name=""/>
        <dsp:cNvSpPr/>
      </dsp:nvSpPr>
      <dsp:spPr>
        <a:xfrm>
          <a:off x="3714740" y="485"/>
          <a:ext cx="1355494" cy="1355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/>
            <a:t>CONVIVENCIA ESCOLAR</a:t>
          </a:r>
          <a:endParaRPr lang="es-MX" sz="1100" b="1" kern="1200" dirty="0"/>
        </a:p>
      </dsp:txBody>
      <dsp:txXfrm>
        <a:off x="3913248" y="198993"/>
        <a:ext cx="958478" cy="958478"/>
      </dsp:txXfrm>
    </dsp:sp>
    <dsp:sp modelId="{5EC8AFBF-8BC5-4127-AF4B-311A133504A9}">
      <dsp:nvSpPr>
        <dsp:cNvPr id="0" name=""/>
        <dsp:cNvSpPr/>
      </dsp:nvSpPr>
      <dsp:spPr>
        <a:xfrm rot="1800000">
          <a:off x="5085213" y="953836"/>
          <a:ext cx="361644" cy="457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5092481" y="1018209"/>
        <a:ext cx="253151" cy="274487"/>
      </dsp:txXfrm>
    </dsp:sp>
    <dsp:sp modelId="{0A423AF0-8BFA-4912-806D-2B6684153AAD}">
      <dsp:nvSpPr>
        <dsp:cNvPr id="0" name=""/>
        <dsp:cNvSpPr/>
      </dsp:nvSpPr>
      <dsp:spPr>
        <a:xfrm>
          <a:off x="5479564" y="1019407"/>
          <a:ext cx="1355494" cy="1355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/>
            <a:t>ASISTENCIA</a:t>
          </a:r>
          <a:endParaRPr lang="es-MX" sz="1100" b="1" kern="1200" dirty="0"/>
        </a:p>
      </dsp:txBody>
      <dsp:txXfrm>
        <a:off x="5678072" y="1217915"/>
        <a:ext cx="958478" cy="958478"/>
      </dsp:txXfrm>
    </dsp:sp>
    <dsp:sp modelId="{385CB3B1-9913-4312-A6EF-22BA27B9A3DE}">
      <dsp:nvSpPr>
        <dsp:cNvPr id="0" name=""/>
        <dsp:cNvSpPr/>
      </dsp:nvSpPr>
      <dsp:spPr>
        <a:xfrm rot="5400000">
          <a:off x="5976489" y="2477101"/>
          <a:ext cx="361644" cy="457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6030736" y="2514351"/>
        <a:ext cx="253151" cy="274487"/>
      </dsp:txXfrm>
    </dsp:sp>
    <dsp:sp modelId="{C5E990AB-5F65-4983-BB07-3E72AFAB2380}">
      <dsp:nvSpPr>
        <dsp:cNvPr id="0" name=""/>
        <dsp:cNvSpPr/>
      </dsp:nvSpPr>
      <dsp:spPr>
        <a:xfrm>
          <a:off x="5479564" y="3057250"/>
          <a:ext cx="1355494" cy="1355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/>
            <a:t>PARTICIPACIÓN EN CLASE</a:t>
          </a:r>
          <a:endParaRPr lang="es-MX" sz="1100" b="1" kern="1200" dirty="0"/>
        </a:p>
      </dsp:txBody>
      <dsp:txXfrm>
        <a:off x="5678072" y="3255758"/>
        <a:ext cx="958478" cy="958478"/>
      </dsp:txXfrm>
    </dsp:sp>
    <dsp:sp modelId="{FC4DBFE3-4A69-4CB3-AA04-CE568F83E612}">
      <dsp:nvSpPr>
        <dsp:cNvPr id="0" name=""/>
        <dsp:cNvSpPr/>
      </dsp:nvSpPr>
      <dsp:spPr>
        <a:xfrm rot="9000000">
          <a:off x="5102941" y="4010600"/>
          <a:ext cx="361644" cy="457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 rot="10800000">
        <a:off x="5204166" y="4074973"/>
        <a:ext cx="253151" cy="274487"/>
      </dsp:txXfrm>
    </dsp:sp>
    <dsp:sp modelId="{0D7CB6C8-F5F5-46D5-8320-5CB1492823BA}">
      <dsp:nvSpPr>
        <dsp:cNvPr id="0" name=""/>
        <dsp:cNvSpPr/>
      </dsp:nvSpPr>
      <dsp:spPr>
        <a:xfrm>
          <a:off x="3714740" y="4076171"/>
          <a:ext cx="1355494" cy="1355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/>
            <a:t>NIVELES DE DESEMPEÑO ALCANZADOS</a:t>
          </a:r>
          <a:endParaRPr lang="es-MX" sz="1100" b="1" kern="1200" dirty="0" smtClean="0"/>
        </a:p>
      </dsp:txBody>
      <dsp:txXfrm>
        <a:off x="3913248" y="4274679"/>
        <a:ext cx="958478" cy="958478"/>
      </dsp:txXfrm>
    </dsp:sp>
    <dsp:sp modelId="{0A877536-86B2-461F-85FA-38125F4DAAE1}">
      <dsp:nvSpPr>
        <dsp:cNvPr id="0" name=""/>
        <dsp:cNvSpPr/>
      </dsp:nvSpPr>
      <dsp:spPr>
        <a:xfrm rot="12600000">
          <a:off x="3338117" y="4020836"/>
          <a:ext cx="361644" cy="457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 rot="10800000">
        <a:off x="3439342" y="4139455"/>
        <a:ext cx="253151" cy="274487"/>
      </dsp:txXfrm>
    </dsp:sp>
    <dsp:sp modelId="{B8CC4F17-E882-49BD-8DC5-277706E6E23C}">
      <dsp:nvSpPr>
        <dsp:cNvPr id="0" name=""/>
        <dsp:cNvSpPr/>
      </dsp:nvSpPr>
      <dsp:spPr>
        <a:xfrm>
          <a:off x="1949917" y="3057250"/>
          <a:ext cx="1355494" cy="1355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EVALUACIÓN DE LA COMPRENSIÓN LECTORA</a:t>
          </a:r>
          <a:endParaRPr lang="es-MX" sz="1100" kern="1200" dirty="0"/>
        </a:p>
      </dsp:txBody>
      <dsp:txXfrm>
        <a:off x="2148425" y="3255758"/>
        <a:ext cx="958478" cy="958478"/>
      </dsp:txXfrm>
    </dsp:sp>
    <dsp:sp modelId="{31C52EE1-96F9-4F78-B4BE-8D93B28A2996}">
      <dsp:nvSpPr>
        <dsp:cNvPr id="0" name=""/>
        <dsp:cNvSpPr/>
      </dsp:nvSpPr>
      <dsp:spPr>
        <a:xfrm rot="16200000">
          <a:off x="2446841" y="2497571"/>
          <a:ext cx="361644" cy="457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2501088" y="2643314"/>
        <a:ext cx="253151" cy="274487"/>
      </dsp:txXfrm>
    </dsp:sp>
    <dsp:sp modelId="{2BE711A6-6EE0-4898-A6EA-BBED8887450F}">
      <dsp:nvSpPr>
        <dsp:cNvPr id="0" name=""/>
        <dsp:cNvSpPr/>
      </dsp:nvSpPr>
      <dsp:spPr>
        <a:xfrm>
          <a:off x="1949917" y="1019407"/>
          <a:ext cx="1355494" cy="1355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smtClean="0"/>
            <a:t>COMPETENCIA MATEMÁTICA</a:t>
          </a:r>
          <a:endParaRPr lang="es-MX" sz="1100" b="1" kern="1200" dirty="0" smtClean="0"/>
        </a:p>
      </dsp:txBody>
      <dsp:txXfrm>
        <a:off x="2148425" y="1217915"/>
        <a:ext cx="958478" cy="958478"/>
      </dsp:txXfrm>
    </dsp:sp>
    <dsp:sp modelId="{E3179908-9876-44FB-9DA0-964D80D2C483}">
      <dsp:nvSpPr>
        <dsp:cNvPr id="0" name=""/>
        <dsp:cNvSpPr/>
      </dsp:nvSpPr>
      <dsp:spPr>
        <a:xfrm rot="19800000">
          <a:off x="3320389" y="964071"/>
          <a:ext cx="361644" cy="457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3327657" y="1082690"/>
        <a:ext cx="253151" cy="274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CF873B-BC88-4D29-BA40-412DEE821421}" type="datetimeFigureOut">
              <a:rPr lang="es-MX" smtClean="0"/>
              <a:t>28/10/2014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024FB4D-87F0-4E16-9B59-154D2E0721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335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4FB4D-87F0-4E16-9B59-154D2E0721F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454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75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02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0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0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0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02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0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4E9F-2CD8-40A5-B825-BCB190DAD325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26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A181-D348-48E8-85F0-5F714384A785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09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51E3-B666-4330-A4F4-BE215D965958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55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C819-D117-4987-9425-45BE804DA593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43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FB3A-63CC-464B-96BD-9FB670098C3F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78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AFF5-83FA-4CCF-842B-BDF7592F0741}" type="datetime1">
              <a:rPr lang="es-MX" smtClean="0"/>
              <a:t>28/10/2014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88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FB7A-BC99-4013-B679-7D79BC0E1405}" type="datetime1">
              <a:rPr lang="es-MX" smtClean="0"/>
              <a:t>28/10/2014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159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1B19-559B-4D5D-A186-8AC508369438}" type="datetime1">
              <a:rPr lang="es-MX" smtClean="0"/>
              <a:t>28/10/2014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82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5C70-0B4B-4FAC-BCDB-BEEE91E74430}" type="datetime1">
              <a:rPr lang="es-MX" smtClean="0"/>
              <a:t>28/10/2014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8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6E01-EBB9-4A6B-B16D-73A5582BDEF5}" type="datetime1">
              <a:rPr lang="es-MX" smtClean="0"/>
              <a:t>28/10/2014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13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7F75-5593-43F2-A4A4-3DE1B37B5E2E}" type="datetime1">
              <a:rPr lang="es-MX" smtClean="0"/>
              <a:t>28/10/2014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90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45876-B224-47EA-90AE-1A8933FC8A34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C.E.P.F.I.M. SUBDIRECCIÓN ACADÉMCIA.CIUDAD SERDÁN, PUE.  C.T.E. OCTUBRE 2014.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D1AE-A0E6-4579-9715-997445C6D4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16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../../../../Videos/CONVIVENCIA%20ESCOLAR%20'PRIORIDAD%20EN%20LA%20EDUCACI&#211;N%20B&#193;SICA'%20MAESTRA%20ALBA%20MARTINEZ%5b1%5d.mp4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portada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6AF9-2063-4BBC-9785-DA062B087C3C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35382" cy="365125"/>
          </a:xfrm>
        </p:spPr>
        <p:txBody>
          <a:bodyPr/>
          <a:lstStyle/>
          <a:p>
            <a:r>
              <a:rPr lang="es-MX" dirty="0" smtClean="0"/>
              <a:t>C.E.P.F.I.M. 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  <p:grpSp>
        <p:nvGrpSpPr>
          <p:cNvPr id="10" name="9 Grupo"/>
          <p:cNvGrpSpPr/>
          <p:nvPr/>
        </p:nvGrpSpPr>
        <p:grpSpPr>
          <a:xfrm>
            <a:off x="39173" y="14332"/>
            <a:ext cx="9014340" cy="6150972"/>
            <a:chOff x="39173" y="14332"/>
            <a:chExt cx="9014340" cy="636699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73" y="14332"/>
              <a:ext cx="8963025" cy="3573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89" y="3573018"/>
              <a:ext cx="8963024" cy="2808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6 Rectángulo"/>
            <p:cNvSpPr/>
            <p:nvPr/>
          </p:nvSpPr>
          <p:spPr>
            <a:xfrm>
              <a:off x="5116967" y="4103701"/>
              <a:ext cx="38852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 smtClean="0">
                  <a:solidFill>
                    <a:srgbClr val="FF0000"/>
                  </a:solidFill>
                </a:rPr>
                <a:t>PREESCOLAR</a:t>
              </a:r>
              <a:r>
                <a:rPr lang="es-MX" dirty="0">
                  <a:solidFill>
                    <a:srgbClr val="FF0000"/>
                  </a:solidFill>
                </a:rPr>
                <a:t>, PRIMARIA Y SECUNDARIA</a:t>
              </a:r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3577476" y="4653136"/>
            <a:ext cx="5566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CENTRO ESCOLAR “PRESIDENTE FRANCISCO I. MADERO</a:t>
            </a:r>
            <a:r>
              <a:rPr lang="es-MX" b="1" dirty="0" smtClean="0">
                <a:solidFill>
                  <a:srgbClr val="FF0000"/>
                </a:solidFill>
              </a:rPr>
              <a:t>”</a:t>
            </a:r>
          </a:p>
          <a:p>
            <a:pPr algn="r"/>
            <a:r>
              <a:rPr lang="es-MX" b="1" dirty="0" smtClean="0">
                <a:solidFill>
                  <a:srgbClr val="FF0000"/>
                </a:solidFill>
              </a:rPr>
              <a:t>Ciudad Serdán, Pue.</a:t>
            </a:r>
            <a:endParaRPr lang="es-MX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Jorge\Pictures\Escudo 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" y="3088466"/>
            <a:ext cx="868517" cy="969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4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"/>
            <a:ext cx="8712968" cy="908720"/>
          </a:xfrm>
        </p:spPr>
        <p:txBody>
          <a:bodyPr>
            <a:normAutofit/>
          </a:bodyPr>
          <a:lstStyle/>
          <a:p>
            <a:r>
              <a:rPr lang="es-MX" sz="1600" dirty="0" smtClean="0"/>
              <a:t>11.- Conversen </a:t>
            </a:r>
            <a:r>
              <a:rPr lang="es-MX" sz="1600" dirty="0"/>
              <a:t>de qué manera lo alcanzado en este momento da respuesta </a:t>
            </a:r>
            <a:r>
              <a:rPr lang="es-MX" sz="1600" dirty="0" smtClean="0"/>
              <a:t>y contribuye </a:t>
            </a:r>
            <a:r>
              <a:rPr lang="es-MX" sz="1600" dirty="0"/>
              <a:t>al cumplimiento de las </a:t>
            </a:r>
            <a:r>
              <a:rPr lang="es-MX" sz="1600" dirty="0" smtClean="0"/>
              <a:t> prioridades </a:t>
            </a:r>
            <a:r>
              <a:rPr lang="es-MX" sz="1600" dirty="0"/>
              <a:t>que el colectivo se </a:t>
            </a:r>
            <a:r>
              <a:rPr lang="es-MX" sz="1600" dirty="0" smtClean="0"/>
              <a:t>propuso atender </a:t>
            </a:r>
            <a:r>
              <a:rPr lang="es-MX" sz="1600" dirty="0"/>
              <a:t>en su escuela. </a:t>
            </a: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b="1" dirty="0" smtClean="0">
                <a:solidFill>
                  <a:schemeClr val="accent6">
                    <a:lumMod val="75000"/>
                  </a:schemeClr>
                </a:solidFill>
              </a:rPr>
              <a:t>Establezcan </a:t>
            </a: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</a:rPr>
              <a:t>conclusiones y regístrenlas en su </a:t>
            </a:r>
            <a:r>
              <a:rPr lang="es-MX" sz="1600" b="1" i="1" dirty="0" smtClean="0">
                <a:solidFill>
                  <a:schemeClr val="accent6">
                    <a:lumMod val="75000"/>
                  </a:schemeClr>
                </a:solidFill>
              </a:rPr>
              <a:t>Cuaderno de </a:t>
            </a:r>
            <a:r>
              <a:rPr lang="es-MX" sz="1600" b="1" i="1" dirty="0">
                <a:solidFill>
                  <a:schemeClr val="accent6">
                    <a:lumMod val="75000"/>
                  </a:schemeClr>
                </a:solidFill>
              </a:rPr>
              <a:t>Bitácora.</a:t>
            </a:r>
            <a:endParaRPr lang="es-MX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046782246"/>
              </p:ext>
            </p:extLst>
          </p:nvPr>
        </p:nvGraphicFramePr>
        <p:xfrm>
          <a:off x="179512" y="1052736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A640-5D2F-448E-B98B-43004F279B8D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24064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4735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7495"/>
            <a:ext cx="8928992" cy="829218"/>
          </a:xfrm>
        </p:spPr>
        <p:txBody>
          <a:bodyPr>
            <a:normAutofit fontScale="90000"/>
          </a:bodyPr>
          <a:lstStyle/>
          <a:p>
            <a:r>
              <a:rPr lang="es-MX" sz="2000" b="1" dirty="0"/>
              <a:t>REALICEMOS LA EVALUACIÓN </a:t>
            </a:r>
            <a:r>
              <a:rPr lang="es-MX" sz="2000" b="1" dirty="0" smtClean="0"/>
              <a:t> DE </a:t>
            </a:r>
            <a:r>
              <a:rPr lang="es-MX" sz="2000" b="1" dirty="0"/>
              <a:t>LAS ACCIONES </a:t>
            </a:r>
            <a:r>
              <a:rPr lang="es-MX" sz="2000" b="1" dirty="0" smtClean="0"/>
              <a:t/>
            </a:r>
            <a:br>
              <a:rPr lang="es-MX" sz="2000" b="1" dirty="0" smtClean="0"/>
            </a:br>
            <a:r>
              <a:rPr lang="es-MX" sz="2000" b="1" dirty="0" smtClean="0"/>
              <a:t>PARA LA </a:t>
            </a:r>
            <a:r>
              <a:rPr lang="es-MX" sz="2000" b="1" dirty="0"/>
              <a:t>MEJORA DE LOS APRENDIZAJES</a:t>
            </a:r>
            <a:br>
              <a:rPr lang="es-MX" sz="2000" b="1" dirty="0"/>
            </a:br>
            <a:endParaRPr lang="es-MX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0960" cy="59046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>
                <a:solidFill>
                  <a:srgbClr val="00B050"/>
                </a:solidFill>
              </a:rPr>
              <a:t>En este momento la escuela cuenta con información para determinar cuánto se ha avanzado en el logro de los objetivos y las metas establecidas en su planeación por ejemplo: registros de asistencia, reportes de evaluación, expedientes de los alumnos, cuadernos, diagnósticos de sus alumnos, planeaciones didácticas, identificación de alumnos que presentan alguna dificultad en su desempeño escolar, entre otros.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/>
            </a:r>
            <a:br>
              <a:rPr lang="es-MX" dirty="0" smtClean="0">
                <a:solidFill>
                  <a:schemeClr val="tx1"/>
                </a:solidFill>
              </a:rPr>
            </a:br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rgbClr val="7030A0"/>
                </a:solidFill>
              </a:rPr>
              <a:t>12. A partir de la información que aportan estos materiales, organicen de forma individual, lo correspondiente a los rubros</a:t>
            </a:r>
            <a:r>
              <a:rPr lang="es-MX" dirty="0">
                <a:solidFill>
                  <a:srgbClr val="7030A0"/>
                </a:solidFill>
              </a:rPr>
              <a:t> </a:t>
            </a:r>
            <a:r>
              <a:rPr lang="es-MX" dirty="0" smtClean="0">
                <a:solidFill>
                  <a:srgbClr val="7030A0"/>
                </a:solidFill>
              </a:rPr>
              <a:t>siguientes.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/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Incorporen aquellos otros que el colectivo considere pertinentes y que  dan respuesta a la atención de sus prioridades. 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514F-9C98-4FD3-94CD-7B2974CDE3C6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3374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2078157"/>
              </p:ext>
            </p:extLst>
          </p:nvPr>
        </p:nvGraphicFramePr>
        <p:xfrm>
          <a:off x="89502" y="373887"/>
          <a:ext cx="8856984" cy="6367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1764196"/>
                <a:gridCol w="450050"/>
                <a:gridCol w="1134126"/>
                <a:gridCol w="1080120"/>
                <a:gridCol w="648072"/>
                <a:gridCol w="1566174"/>
              </a:tblGrid>
              <a:tr h="230852">
                <a:tc gridSpan="7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ASISTENCIA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9363"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Total de alumnos del grupo/grado/escuela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han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faltado a clases de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manera recurrente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han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faltado algunos días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no han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faltado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8434">
                <a:tc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0852">
                <a:tc gridSpan="7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PARTICIPACIÓN  EN CLASE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890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no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participan en clase 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participan en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algunas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veces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participan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clase constantemente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8434">
                <a:tc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0852">
                <a:tc gridSpan="7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NIVELES DE DESEMPEÑO ALCANZADOS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93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promedio de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calificaciones entre 5 y 6 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promedio de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calificaciones entre 7 y 8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 promedio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calificaciones entre 9 y 10</a:t>
                      </a:r>
                      <a:endParaRPr lang="es-MX" sz="900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8434">
                <a:tc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2516">
                <a:tc gridSpan="7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EVALUACIÓN DE COMPRENSIÓN LECTORA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07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siempre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requieren apoyo </a:t>
                      </a:r>
                    </a:p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adicional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alumnos que casi siempre requieren de apoyo adicional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en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ocasiones requieren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apoyo adicional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no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requieren de apoyo adicional</a:t>
                      </a:r>
                      <a:endParaRPr lang="es-MX" sz="900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8434">
                <a:tc>
                  <a:txBody>
                    <a:bodyPr/>
                    <a:lstStyle/>
                    <a:p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%=</a:t>
                      </a:r>
                      <a:endParaRPr lang="es-MX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</a:tr>
              <a:tr h="230852">
                <a:tc gridSpan="7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COMPETENCIA MATEMÁTICA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93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  <a:p>
                      <a:endParaRPr lang="es-MX" sz="900" b="1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promedio de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calificaciones entre 5 y 6 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promedio de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calificaciones entre 7 y 8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 promedio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calificaciones entre 9 y 10</a:t>
                      </a:r>
                      <a:endParaRPr lang="es-MX" sz="900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8434">
                <a:tc>
                  <a:txBody>
                    <a:bodyPr/>
                    <a:lstStyle/>
                    <a:p>
                      <a:endParaRPr lang="es-MX" sz="900" b="1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6582">
                <a:tc gridSpan="7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CONVIVENCIA ESCOLAR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93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  <a:p>
                      <a:endParaRPr lang="es-MX" sz="900" b="1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Número de alumnos que constantemente agreden a sus compañeros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Número de alumnos que ocasionalmente agreden a sus compañeros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Número de alumnos que nunca agreden a</a:t>
                      </a:r>
                      <a:r>
                        <a:rPr lang="es-MX" sz="900" baseline="0" dirty="0" smtClean="0"/>
                        <a:t> sus compañeros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8434">
                <a:tc>
                  <a:txBody>
                    <a:bodyPr/>
                    <a:lstStyle/>
                    <a:p>
                      <a:endParaRPr lang="es-MX" sz="900" b="1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68080" cy="365125"/>
          </a:xfrm>
        </p:spPr>
        <p:txBody>
          <a:bodyPr/>
          <a:lstStyle/>
          <a:p>
            <a:r>
              <a:rPr lang="es-MX" dirty="0" smtClean="0"/>
              <a:t>C.E.P.F.I.M. SUBDIRECCIÓN ACADÉMCIA.CIUDAD </a:t>
            </a:r>
          </a:p>
          <a:p>
            <a:r>
              <a:rPr lang="es-MX" dirty="0" smtClean="0"/>
              <a:t>SERDÁN, PUE.  C.T.E. OCTUBRE 2014.</a:t>
            </a:r>
            <a:endParaRPr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279E-EB54-4DEB-BFBE-41EA1329D09F}" type="datetime1">
              <a:rPr lang="es-MX" smtClean="0"/>
              <a:t>28/10/2014</a:t>
            </a:fld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0" y="35332"/>
            <a:ext cx="9029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7030A0"/>
                </a:solidFill>
              </a:rPr>
              <a:t>APARTADO 2.- </a:t>
            </a:r>
            <a:r>
              <a:rPr lang="es-MX" sz="1600" b="1" dirty="0" smtClean="0">
                <a:solidFill>
                  <a:schemeClr val="accent6">
                    <a:lumMod val="75000"/>
                  </a:schemeClr>
                </a:solidFill>
              </a:rPr>
              <a:t>REALICEMOS LA EVALUACIÓN DE LAS ACCIONES PARA LA MEJORA DE LOS APRENDIZAJES.</a:t>
            </a:r>
            <a:endParaRPr lang="es-MX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7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9144000" cy="1340768"/>
          </a:xfrm>
        </p:spPr>
        <p:txBody>
          <a:bodyPr>
            <a:noAutofit/>
          </a:bodyPr>
          <a:lstStyle/>
          <a:p>
            <a:r>
              <a:rPr lang="es-MX" sz="2400" dirty="0" smtClean="0"/>
              <a:t> </a:t>
            </a:r>
            <a:endParaRPr lang="es-ES" sz="2400" noProof="1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1876789"/>
              </p:ext>
            </p:extLst>
          </p:nvPr>
        </p:nvGraphicFramePr>
        <p:xfrm>
          <a:off x="179512" y="1196752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n-US" dirty="0"/>
          </a:p>
        </p:txBody>
      </p:sp>
      <p:graphicFrame>
        <p:nvGraphicFramePr>
          <p:cNvPr id="9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8210711"/>
              </p:ext>
            </p:extLst>
          </p:nvPr>
        </p:nvGraphicFramePr>
        <p:xfrm>
          <a:off x="107504" y="35655"/>
          <a:ext cx="8856984" cy="107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237473">
                <a:tc gridSpan="4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ASISTENCIA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9958"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Total de alumnos del grupo/grado/escuela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han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faltado a clases de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manera recurrente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han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faltado algunos días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no han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faltado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3642"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50</a:t>
                      </a:r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10        %=</a:t>
                      </a:r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5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35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9A5B-1C7D-42AA-89C4-151864C778B5}" type="datetime1">
              <a:rPr lang="es-MX" smtClean="0"/>
              <a:t>28/10/2014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602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9144000" cy="1340768"/>
          </a:xfrm>
        </p:spPr>
        <p:txBody>
          <a:bodyPr>
            <a:noAutofit/>
          </a:bodyPr>
          <a:lstStyle/>
          <a:p>
            <a:r>
              <a:rPr lang="es-MX" sz="2400" dirty="0" smtClean="0"/>
              <a:t> </a:t>
            </a:r>
            <a:endParaRPr lang="es-ES" sz="2400" noProof="1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305191"/>
              </p:ext>
            </p:extLst>
          </p:nvPr>
        </p:nvGraphicFramePr>
        <p:xfrm>
          <a:off x="323528" y="1196752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A7F-3F50-4F62-BB0B-A38421DE6E3D}" type="datetime1">
              <a:rPr lang="es-MX" smtClean="0"/>
              <a:t>28/10/2014</a:t>
            </a:fld>
            <a:endParaRPr lang="es-MX"/>
          </a:p>
        </p:txBody>
      </p:sp>
      <p:graphicFrame>
        <p:nvGraphicFramePr>
          <p:cNvPr id="10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7148766"/>
              </p:ext>
            </p:extLst>
          </p:nvPr>
        </p:nvGraphicFramePr>
        <p:xfrm>
          <a:off x="89502" y="188638"/>
          <a:ext cx="8856984" cy="1103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237473">
                <a:tc gridSpan="4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PARTICIPACIÓN  EN CLASE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11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no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participan en clase 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participan en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algunas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veces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participan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clase constantemente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3642">
                <a:tc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9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5255653"/>
              </p:ext>
            </p:extLst>
          </p:nvPr>
        </p:nvGraphicFramePr>
        <p:xfrm>
          <a:off x="179512" y="1196752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9366-49A0-42E3-B56C-58BC3A2FBA59}" type="datetime1">
              <a:rPr lang="es-MX" smtClean="0"/>
              <a:t>28/10/2014</a:t>
            </a:fld>
            <a:endParaRPr lang="es-MX"/>
          </a:p>
        </p:txBody>
      </p:sp>
      <p:graphicFrame>
        <p:nvGraphicFramePr>
          <p:cNvPr id="9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3422276"/>
              </p:ext>
            </p:extLst>
          </p:nvPr>
        </p:nvGraphicFramePr>
        <p:xfrm>
          <a:off x="89502" y="188638"/>
          <a:ext cx="8856984" cy="107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237473">
                <a:tc gridSpan="4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NIVELES DE DESEMPEÑO ALCANZADOS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9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promedio de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calificaciones entre 5 y 6 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promedio de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calificaciones entre 7 y 8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 promedio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calificaciones entre 9 y 10</a:t>
                      </a:r>
                      <a:endParaRPr lang="es-MX" sz="900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3642">
                <a:tc>
                  <a:txBody>
                    <a:bodyPr/>
                    <a:lstStyle/>
                    <a:p>
                      <a:pPr algn="ctr"/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64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9144000" cy="1340768"/>
          </a:xfrm>
        </p:spPr>
        <p:txBody>
          <a:bodyPr>
            <a:noAutofit/>
          </a:bodyPr>
          <a:lstStyle/>
          <a:p>
            <a:r>
              <a:rPr lang="es-MX" sz="2400" dirty="0" smtClean="0"/>
              <a:t> </a:t>
            </a:r>
            <a:endParaRPr lang="es-ES" sz="2400" noProof="1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8386791"/>
              </p:ext>
            </p:extLst>
          </p:nvPr>
        </p:nvGraphicFramePr>
        <p:xfrm>
          <a:off x="179512" y="1052736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24064" cy="365125"/>
          </a:xfrm>
        </p:spPr>
        <p:txBody>
          <a:bodyPr/>
          <a:lstStyle/>
          <a:p>
            <a:r>
              <a:rPr lang="es-MX" dirty="0" smtClean="0"/>
              <a:t>C.E.P.F.I.M. SUBDIRECCIÓN ACADÉMCIA.CIUDAD </a:t>
            </a:r>
          </a:p>
          <a:p>
            <a:r>
              <a:rPr lang="es-MX" dirty="0" smtClean="0"/>
              <a:t>SERDÁN, PUE.  C.T.E. OCTUBRE 2014.</a:t>
            </a:r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3364-73FC-4755-B170-FAD0AEC52B95}" type="datetime1">
              <a:rPr lang="es-MX" smtClean="0"/>
              <a:t>28/10/2014</a:t>
            </a:fld>
            <a:endParaRPr lang="es-MX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4092170"/>
              </p:ext>
            </p:extLst>
          </p:nvPr>
        </p:nvGraphicFramePr>
        <p:xfrm>
          <a:off x="89502" y="188638"/>
          <a:ext cx="8856984" cy="12478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1764196"/>
                <a:gridCol w="1584176"/>
                <a:gridCol w="1728192"/>
                <a:gridCol w="1566174"/>
              </a:tblGrid>
              <a:tr h="256785">
                <a:tc gridSpan="5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EVALUACIÓN DE COMPRENSIÓN LECTORA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373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siempre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requieren apoyo </a:t>
                      </a:r>
                    </a:p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adicional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alumnos que casi siempre requieren de apoyo adicional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en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ocasiones requieren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apoyo adicional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que no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requieren de apoyo adicional</a:t>
                      </a:r>
                      <a:endParaRPr lang="es-MX" sz="900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3642">
                <a:tc>
                  <a:txBody>
                    <a:bodyPr/>
                    <a:lstStyle/>
                    <a:p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%=</a:t>
                      </a:r>
                      <a:endParaRPr lang="es-MX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64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9144000" cy="1340768"/>
          </a:xfrm>
        </p:spPr>
        <p:txBody>
          <a:bodyPr>
            <a:noAutofit/>
          </a:bodyPr>
          <a:lstStyle/>
          <a:p>
            <a:r>
              <a:rPr lang="es-MX" sz="2400" dirty="0" smtClean="0"/>
              <a:t> </a:t>
            </a:r>
            <a:endParaRPr lang="es-ES" sz="2400" noProof="1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3004089"/>
              </p:ext>
            </p:extLst>
          </p:nvPr>
        </p:nvGraphicFramePr>
        <p:xfrm>
          <a:off x="179512" y="1196752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8960-91C6-4FBD-BBF4-52E48B0829F6}" type="datetime1">
              <a:rPr lang="es-MX" smtClean="0"/>
              <a:t>28/10/2014</a:t>
            </a:fld>
            <a:endParaRPr lang="es-MX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6674029"/>
              </p:ext>
            </p:extLst>
          </p:nvPr>
        </p:nvGraphicFramePr>
        <p:xfrm>
          <a:off x="89502" y="188638"/>
          <a:ext cx="8856984" cy="107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237473">
                <a:tc gridSpan="4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COMPETENCIA MATEMÁTICA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9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  <a:p>
                      <a:endParaRPr lang="es-MX" sz="900" b="1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promedio de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calificaciones entre 5 y 6 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promedio de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calificaciones entre 7 y 8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de alumnos con promedio </a:t>
                      </a:r>
                      <a:r>
                        <a:rPr lang="es-MX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calificaciones entre 9 y 10</a:t>
                      </a:r>
                      <a:endParaRPr lang="es-MX" sz="900" dirty="0" smtClean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3642">
                <a:tc>
                  <a:txBody>
                    <a:bodyPr/>
                    <a:lstStyle/>
                    <a:p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64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9144000" cy="1340768"/>
          </a:xfrm>
        </p:spPr>
        <p:txBody>
          <a:bodyPr>
            <a:noAutofit/>
          </a:bodyPr>
          <a:lstStyle/>
          <a:p>
            <a:r>
              <a:rPr lang="es-MX" sz="2400" dirty="0" smtClean="0"/>
              <a:t> </a:t>
            </a:r>
            <a:endParaRPr lang="es-ES" sz="2400" noProof="1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7724966"/>
              </p:ext>
            </p:extLst>
          </p:nvPr>
        </p:nvGraphicFramePr>
        <p:xfrm>
          <a:off x="179512" y="1196752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FFA4-0702-48E6-B22D-79A512B0DDF6}" type="datetime1">
              <a:rPr lang="es-MX" smtClean="0"/>
              <a:t>28/10/2014</a:t>
            </a:fld>
            <a:endParaRPr lang="es-MX"/>
          </a:p>
        </p:txBody>
      </p:sp>
      <p:graphicFrame>
        <p:nvGraphicFramePr>
          <p:cNvPr id="6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2782400"/>
              </p:ext>
            </p:extLst>
          </p:nvPr>
        </p:nvGraphicFramePr>
        <p:xfrm>
          <a:off x="89502" y="188638"/>
          <a:ext cx="8856984" cy="1105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271679">
                <a:tc gridSpan="4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CONVIVENCIA ESCOLAR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MX" sz="900" b="1" dirty="0"/>
                    </a:p>
                  </a:txBody>
                  <a:tcPr marL="68580" marR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9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Total de alumnos del grupo/grado/escuela</a:t>
                      </a:r>
                    </a:p>
                    <a:p>
                      <a:endParaRPr lang="es-MX" sz="900" b="1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Número de alumnos que constantemente agreden a sus compañeros</a:t>
                      </a:r>
                      <a:endParaRPr lang="es-MX" sz="900" b="1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Número de alumnos que ocasionalmente agreden a sus compañeros</a:t>
                      </a:r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Número de alumnos que nunca agreden a </a:t>
                      </a:r>
                      <a:r>
                        <a:rPr lang="es-MX" sz="900" dirty="0" err="1" smtClean="0"/>
                        <a:t>a</a:t>
                      </a:r>
                      <a:r>
                        <a:rPr lang="es-MX" sz="900" baseline="0" dirty="0" smtClean="0"/>
                        <a:t> sus compañeros</a:t>
                      </a:r>
                      <a:endParaRPr lang="es-MX" sz="900" dirty="0"/>
                    </a:p>
                  </a:txBody>
                  <a:tcPr marL="68580" marR="6858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3642">
                <a:tc>
                  <a:txBody>
                    <a:bodyPr/>
                    <a:lstStyle/>
                    <a:p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 =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/>
                        <a:t>No.= </a:t>
                      </a:r>
                      <a:r>
                        <a:rPr lang="es-MX" sz="900" b="1" baseline="0" dirty="0" smtClean="0"/>
                        <a:t>                 %=</a:t>
                      </a:r>
                      <a:endParaRPr lang="es-MX" sz="900" b="1" dirty="0" smtClean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64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"/>
            <a:ext cx="8784976" cy="980727"/>
          </a:xfrm>
        </p:spPr>
        <p:txBody>
          <a:bodyPr>
            <a:normAutofit/>
          </a:bodyPr>
          <a:lstStyle/>
          <a:p>
            <a:pPr>
              <a:tabLst>
                <a:tab pos="630238" algn="l"/>
              </a:tabLst>
            </a:pPr>
            <a:r>
              <a:rPr lang="es-MX" sz="2000" dirty="0" smtClean="0"/>
              <a:t>14.- DE ACUERDO A LOS RESULTADOS DE LAS  GRÁFICAS, ILUMINAR LOS FACTORES CRÍTICOS QUE DEBEN SER ATENDIDOS DE MANERA PRIORITARIA. </a:t>
            </a:r>
            <a:endParaRPr lang="es-MX" sz="20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CEEC-269E-4B64-B050-B3153A848123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855660877"/>
              </p:ext>
            </p:extLst>
          </p:nvPr>
        </p:nvGraphicFramePr>
        <p:xfrm>
          <a:off x="179512" y="836712"/>
          <a:ext cx="8784976" cy="543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50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"/>
            <a:ext cx="8856984" cy="692695"/>
          </a:xfrm>
        </p:spPr>
        <p:txBody>
          <a:bodyPr>
            <a:normAutofit/>
          </a:bodyPr>
          <a:lstStyle/>
          <a:p>
            <a:r>
              <a:rPr lang="es-MX" sz="3200" dirty="0" smtClean="0">
                <a:hlinkClick r:id="rId2" action="ppaction://hlinkfile"/>
              </a:rPr>
              <a:t>ESTRUCTURA METODOLÓGICA DEL C.T.E.</a:t>
            </a:r>
            <a:endParaRPr lang="es-MX" sz="32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10200191"/>
              </p:ext>
            </p:extLst>
          </p:nvPr>
        </p:nvGraphicFramePr>
        <p:xfrm>
          <a:off x="179512" y="980728"/>
          <a:ext cx="89644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43BD-90C9-4A7B-A9E3-D9D9D87B6C9A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 C.T.E. OCTUBRE 2014.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1108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6237311"/>
          </a:xfrm>
        </p:spPr>
        <p:txBody>
          <a:bodyPr>
            <a:noAutofit/>
          </a:bodyPr>
          <a:lstStyle/>
          <a:p>
            <a:pPr algn="l"/>
            <a:r>
              <a:rPr lang="es-MX" sz="2000" dirty="0" smtClean="0">
                <a:solidFill>
                  <a:srgbClr val="00B050"/>
                </a:solidFill>
              </a:rPr>
              <a:t>1.- ¿Cómo </a:t>
            </a:r>
            <a:r>
              <a:rPr lang="es-MX" sz="2000" dirty="0">
                <a:solidFill>
                  <a:srgbClr val="00B050"/>
                </a:solidFill>
              </a:rPr>
              <a:t>es la participación en clase, la asistencia, así como el comportamiento</a:t>
            </a:r>
            <a:br>
              <a:rPr lang="es-MX" sz="2000" dirty="0">
                <a:solidFill>
                  <a:srgbClr val="00B050"/>
                </a:solidFill>
              </a:rPr>
            </a:br>
            <a:r>
              <a:rPr lang="es-MX" sz="2000" dirty="0">
                <a:solidFill>
                  <a:srgbClr val="00B050"/>
                </a:solidFill>
              </a:rPr>
              <a:t>de los alumnos con bajo desempeño escolar? </a:t>
            </a:r>
            <a:r>
              <a:rPr lang="es-MX" sz="2000" dirty="0" smtClean="0">
                <a:solidFill>
                  <a:srgbClr val="00B050"/>
                </a:solidFill>
              </a:rPr>
              <a:t/>
            </a:r>
            <a:br>
              <a:rPr lang="es-MX" sz="2000" dirty="0" smtClean="0">
                <a:solidFill>
                  <a:srgbClr val="00B050"/>
                </a:solidFill>
              </a:rPr>
            </a:br>
            <a:r>
              <a:rPr lang="es-MX" sz="2000" dirty="0" smtClean="0">
                <a:solidFill>
                  <a:srgbClr val="00B050"/>
                </a:solidFill>
              </a:rPr>
              <a:t/>
            </a:r>
            <a:br>
              <a:rPr lang="es-MX" sz="2000" dirty="0" smtClean="0">
                <a:solidFill>
                  <a:srgbClr val="00B050"/>
                </a:solidFill>
              </a:rPr>
            </a:br>
            <a:r>
              <a:rPr lang="es-MX" sz="2000" dirty="0" smtClean="0">
                <a:solidFill>
                  <a:srgbClr val="00B0F0"/>
                </a:solidFill>
              </a:rPr>
              <a:t>2.- ¿Cómo </a:t>
            </a:r>
            <a:r>
              <a:rPr lang="es-MX" sz="2000" dirty="0">
                <a:solidFill>
                  <a:srgbClr val="00B0F0"/>
                </a:solidFill>
              </a:rPr>
              <a:t>se reflejan en </a:t>
            </a:r>
            <a:r>
              <a:rPr lang="es-MX" sz="2000" dirty="0" smtClean="0">
                <a:solidFill>
                  <a:srgbClr val="00B0F0"/>
                </a:solidFill>
              </a:rPr>
              <a:t>estos mismos </a:t>
            </a:r>
            <a:r>
              <a:rPr lang="es-MX" sz="2000" dirty="0">
                <a:solidFill>
                  <a:srgbClr val="00B0F0"/>
                </a:solidFill>
              </a:rPr>
              <a:t>aspectos los alumnos con alto desempeño escolar</a:t>
            </a:r>
            <a:r>
              <a:rPr lang="es-MX" sz="2000" dirty="0" smtClean="0">
                <a:solidFill>
                  <a:srgbClr val="00B0F0"/>
                </a:solidFill>
              </a:rPr>
              <a:t>?      </a:t>
            </a:r>
            <a:br>
              <a:rPr lang="es-MX" sz="2000" dirty="0" smtClean="0">
                <a:solidFill>
                  <a:srgbClr val="00B0F0"/>
                </a:solidFill>
              </a:rPr>
            </a:br>
            <a:r>
              <a:rPr lang="es-MX" sz="2000" dirty="0" smtClean="0">
                <a:solidFill>
                  <a:srgbClr val="00B0F0"/>
                </a:solidFill>
              </a:rPr>
              <a:t/>
            </a:r>
            <a:br>
              <a:rPr lang="es-MX" sz="2000" dirty="0" smtClean="0">
                <a:solidFill>
                  <a:srgbClr val="00B0F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3</a:t>
            </a:r>
            <a:r>
              <a:rPr lang="es-MX" sz="2000" dirty="0" smtClean="0">
                <a:solidFill>
                  <a:srgbClr val="7030A0"/>
                </a:solidFill>
              </a:rPr>
              <a:t>.- ¿Qué </a:t>
            </a:r>
            <a:r>
              <a:rPr lang="es-MX" sz="2000" dirty="0">
                <a:solidFill>
                  <a:srgbClr val="7030A0"/>
                </a:solidFill>
              </a:rPr>
              <a:t>relación establecen entre los aspectos abordados y los </a:t>
            </a:r>
            <a:r>
              <a:rPr lang="es-MX" sz="2000" dirty="0" smtClean="0">
                <a:solidFill>
                  <a:srgbClr val="7030A0"/>
                </a:solidFill>
              </a:rPr>
              <a:t>resultados de </a:t>
            </a:r>
            <a:r>
              <a:rPr lang="es-MX" sz="2000" dirty="0">
                <a:solidFill>
                  <a:srgbClr val="7030A0"/>
                </a:solidFill>
              </a:rPr>
              <a:t>los alumnos? </a:t>
            </a:r>
            <a:r>
              <a:rPr lang="es-MX" sz="2000" dirty="0" smtClean="0">
                <a:solidFill>
                  <a:srgbClr val="7030A0"/>
                </a:solidFill>
              </a:rPr>
              <a:t/>
            </a:r>
            <a:br>
              <a:rPr lang="es-MX" sz="2000" dirty="0" smtClean="0">
                <a:solidFill>
                  <a:srgbClr val="7030A0"/>
                </a:solidFill>
              </a:rPr>
            </a:br>
            <a:r>
              <a:rPr lang="es-MX" sz="2000" dirty="0" smtClean="0">
                <a:solidFill>
                  <a:srgbClr val="FF0000"/>
                </a:solidFill>
              </a:rPr>
              <a:t/>
            </a:r>
            <a:br>
              <a:rPr lang="es-MX" sz="2000" dirty="0" smtClean="0">
                <a:solidFill>
                  <a:srgbClr val="FF0000"/>
                </a:solidFill>
              </a:rPr>
            </a:br>
            <a:r>
              <a:rPr lang="es-MX" sz="2000" dirty="0" smtClean="0">
                <a:solidFill>
                  <a:srgbClr val="FF0000"/>
                </a:solidFill>
              </a:rPr>
              <a:t>4.- ¿Con </a:t>
            </a:r>
            <a:r>
              <a:rPr lang="es-MX" sz="2000" dirty="0">
                <a:solidFill>
                  <a:srgbClr val="FF0000"/>
                </a:solidFill>
              </a:rPr>
              <a:t>que materiales de los utilizados en el ejercicio, </a:t>
            </a:r>
            <a:r>
              <a:rPr lang="es-MX" sz="2000" dirty="0" smtClean="0">
                <a:solidFill>
                  <a:srgbClr val="FF0000"/>
                </a:solidFill>
              </a:rPr>
              <a:t> sustentan estas afirmaciones</a:t>
            </a:r>
            <a:r>
              <a:rPr lang="es-MX" sz="2000" dirty="0">
                <a:solidFill>
                  <a:srgbClr val="FF0000"/>
                </a:solidFill>
              </a:rPr>
              <a:t>?</a:t>
            </a:r>
            <a:br>
              <a:rPr lang="es-MX" sz="2000" dirty="0">
                <a:solidFill>
                  <a:srgbClr val="FF0000"/>
                </a:solidFill>
              </a:rPr>
            </a:br>
            <a:r>
              <a:rPr lang="es-MX" sz="2000" dirty="0" smtClean="0">
                <a:solidFill>
                  <a:srgbClr val="FF0000"/>
                </a:solidFill>
              </a:rPr>
              <a:t/>
            </a:r>
            <a:br>
              <a:rPr lang="es-MX" sz="2000" dirty="0" smtClean="0">
                <a:solidFill>
                  <a:srgbClr val="FF0000"/>
                </a:solidFill>
              </a:rPr>
            </a:br>
            <a:r>
              <a:rPr lang="es-MX" sz="2000" dirty="0">
                <a:solidFill>
                  <a:srgbClr val="92D050"/>
                </a:solidFill>
              </a:rPr>
              <a:t>5</a:t>
            </a:r>
            <a:r>
              <a:rPr lang="es-MX" sz="2000" dirty="0" smtClean="0">
                <a:solidFill>
                  <a:srgbClr val="92D050"/>
                </a:solidFill>
              </a:rPr>
              <a:t>.- ¿Qué </a:t>
            </a:r>
            <a:r>
              <a:rPr lang="es-MX" sz="2000" dirty="0">
                <a:solidFill>
                  <a:srgbClr val="92D050"/>
                </a:solidFill>
              </a:rPr>
              <a:t>relación existe entre las acciones que plasmamos en la </a:t>
            </a:r>
            <a:r>
              <a:rPr lang="es-MX" sz="2000" i="1" dirty="0">
                <a:solidFill>
                  <a:srgbClr val="92D050"/>
                </a:solidFill>
              </a:rPr>
              <a:t>Línea </a:t>
            </a:r>
            <a:r>
              <a:rPr lang="es-MX" sz="2000" i="1" dirty="0" smtClean="0">
                <a:solidFill>
                  <a:srgbClr val="92D050"/>
                </a:solidFill>
              </a:rPr>
              <a:t>de Tiempo </a:t>
            </a:r>
            <a:r>
              <a:rPr lang="es-MX" sz="2000" i="1" dirty="0">
                <a:solidFill>
                  <a:srgbClr val="92D050"/>
                </a:solidFill>
              </a:rPr>
              <a:t>con los resultados obtenidos en las gráficas</a:t>
            </a:r>
            <a:r>
              <a:rPr lang="es-MX" sz="2000" i="1" dirty="0" smtClean="0">
                <a:solidFill>
                  <a:srgbClr val="92D050"/>
                </a:solidFill>
              </a:rPr>
              <a:t>?</a:t>
            </a:r>
            <a:br>
              <a:rPr lang="es-MX" sz="2000" i="1" dirty="0" smtClean="0">
                <a:solidFill>
                  <a:srgbClr val="92D050"/>
                </a:solidFill>
              </a:rPr>
            </a:br>
            <a:r>
              <a:rPr lang="es-MX" sz="2000" i="1" dirty="0">
                <a:solidFill>
                  <a:srgbClr val="92D050"/>
                </a:solidFill>
              </a:rPr>
              <a:t/>
            </a:r>
            <a:br>
              <a:rPr lang="es-MX" sz="2000" i="1" dirty="0">
                <a:solidFill>
                  <a:srgbClr val="92D050"/>
                </a:solidFill>
              </a:rPr>
            </a:br>
            <a:r>
              <a:rPr lang="es-MX" sz="2000" dirty="0"/>
              <a:t>15. A partir de las respuestas que brinden, planteen los ajustes a los objetivos y</a:t>
            </a:r>
            <a:br>
              <a:rPr lang="es-MX" sz="2000" dirty="0"/>
            </a:br>
            <a:r>
              <a:rPr lang="es-MX" sz="2000" dirty="0"/>
              <a:t>metas para determinar qué acciones hay que volver a realizar, cuáles se dan</a:t>
            </a:r>
            <a:br>
              <a:rPr lang="es-MX" sz="2000" dirty="0"/>
            </a:br>
            <a:r>
              <a:rPr lang="es-MX" sz="2000" dirty="0"/>
              <a:t>por concluidas al haber cumplido su propósito, o bien, si se proponen otras</a:t>
            </a:r>
            <a:br>
              <a:rPr lang="es-MX" sz="2000" dirty="0"/>
            </a:br>
            <a:r>
              <a:rPr lang="es-MX" sz="2000" dirty="0"/>
              <a:t>con base en las nuevas necesidades educativas presentes en el plantel</a:t>
            </a:r>
            <a:r>
              <a:rPr lang="es-MX" sz="2000" dirty="0" smtClean="0"/>
              <a:t>.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  <a:r>
              <a:rPr lang="es-MX" sz="2000" b="1" dirty="0">
                <a:solidFill>
                  <a:schemeClr val="accent6">
                    <a:lumMod val="75000"/>
                  </a:schemeClr>
                </a:solidFill>
              </a:rPr>
              <a:t>. Registren los acuerdos en su </a:t>
            </a:r>
            <a:r>
              <a:rPr lang="es-MX" sz="2000" b="1" i="1" dirty="0">
                <a:solidFill>
                  <a:schemeClr val="accent6">
                    <a:lumMod val="75000"/>
                  </a:schemeClr>
                </a:solidFill>
              </a:rPr>
              <a:t>Cuaderno de Bitácora.</a:t>
            </a:r>
            <a:endParaRPr lang="es-MX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F5E6-BA3D-44A4-8097-A51062CD9583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2056" cy="365125"/>
          </a:xfrm>
        </p:spPr>
        <p:txBody>
          <a:bodyPr/>
          <a:lstStyle/>
          <a:p>
            <a:r>
              <a:rPr lang="es-MX" dirty="0" smtClean="0"/>
              <a:t>C.E.P.F.I.M. SUBDIRECCIÓN ACADÉMCIA.CIUDAD </a:t>
            </a:r>
          </a:p>
          <a:p>
            <a:r>
              <a:rPr lang="es-MX" dirty="0" smtClean="0"/>
              <a:t>SERDÁN, PUE.  C.T.E. OCTUBRE 2014.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2569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"/>
            <a:ext cx="7772400" cy="620688"/>
          </a:xfrm>
        </p:spPr>
        <p:txBody>
          <a:bodyPr>
            <a:normAutofit fontScale="90000"/>
          </a:bodyPr>
          <a:lstStyle/>
          <a:p>
            <a:r>
              <a:rPr lang="es-MX" sz="2000" b="1" dirty="0" smtClean="0">
                <a:solidFill>
                  <a:srgbClr val="7030A0"/>
                </a:solidFill>
              </a:rPr>
              <a:t>APARTADO 3.- 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¿QUÉ COMUNICAR Y CÓMO COMUNICARLO? </a:t>
            </a:r>
            <a:b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MX" sz="2000" b="1" dirty="0" smtClean="0">
                <a:solidFill>
                  <a:srgbClr val="FF0000"/>
                </a:solidFill>
              </a:rPr>
              <a:t>SELECCIONAR ALGUNOS ASPECTOS QUE SE MENCIONAN EN LA GUÍA.   (Pág. 14)</a:t>
            </a:r>
            <a:endParaRPr lang="es-MX" sz="2000" b="1" dirty="0">
              <a:solidFill>
                <a:srgbClr val="FF0000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8BF2-987A-4F00-A5C4-079273B7DFEB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04142"/>
              </p:ext>
            </p:extLst>
          </p:nvPr>
        </p:nvGraphicFramePr>
        <p:xfrm>
          <a:off x="107503" y="620689"/>
          <a:ext cx="8856984" cy="5544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777666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0000"/>
                          </a:solidFill>
                        </a:rPr>
                        <a:t>SOBRE QUÉ INFORMAREMOS</a:t>
                      </a:r>
                      <a:endParaRPr lang="es-MX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0000"/>
                          </a:solidFill>
                        </a:rPr>
                        <a:t>FORMAS</a:t>
                      </a:r>
                      <a:endParaRPr lang="es-MX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0000"/>
                          </a:solidFill>
                        </a:rPr>
                        <a:t>DESTINATARIO</a:t>
                      </a:r>
                      <a:endParaRPr lang="es-MX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0000"/>
                          </a:solidFill>
                        </a:rPr>
                        <a:t>INSTRUMENTOS</a:t>
                      </a:r>
                      <a:endParaRPr lang="es-MX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9173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19173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9173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9173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2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0"/>
            <a:ext cx="8856984" cy="548679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solidFill>
                  <a:srgbClr val="7030A0"/>
                </a:solidFill>
              </a:rPr>
              <a:t>APARTADO 4.- </a:t>
            </a:r>
            <a:r>
              <a:rPr lang="es-MX" sz="2000" b="1" dirty="0" smtClean="0">
                <a:solidFill>
                  <a:schemeClr val="accent6">
                    <a:lumMod val="75000"/>
                  </a:schemeClr>
                </a:solidFill>
              </a:rPr>
              <a:t>ACORDEMOS LAS ACCIONES PARA EL MES DE NOVIEMBRE</a:t>
            </a:r>
            <a:endParaRPr lang="es-MX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4BD-2242-4489-9AA4-CE90DC7F7B9D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2056" cy="365125"/>
          </a:xfrm>
        </p:spPr>
        <p:txBody>
          <a:bodyPr/>
          <a:lstStyle/>
          <a:p>
            <a:r>
              <a:rPr lang="es-MX" dirty="0" smtClean="0"/>
              <a:t>C.E.P.F.I.M. SUBDIRECCIÓN ACADÉMCIA.CIUDAD </a:t>
            </a:r>
          </a:p>
          <a:p>
            <a:r>
              <a:rPr lang="es-MX" dirty="0" smtClean="0"/>
              <a:t>SERDÁN, PUE.  C.T.E. OCTUBRE 2014.</a:t>
            </a:r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7235"/>
              </p:ext>
            </p:extLst>
          </p:nvPr>
        </p:nvGraphicFramePr>
        <p:xfrm>
          <a:off x="251520" y="548678"/>
          <a:ext cx="8640960" cy="5760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2088232"/>
                <a:gridCol w="1728192"/>
                <a:gridCol w="1728192"/>
                <a:gridCol w="1728192"/>
              </a:tblGrid>
              <a:tr h="66037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rgbClr val="FF0000"/>
                          </a:solidFill>
                        </a:rPr>
                        <a:t>PRIORIDAD</a:t>
                      </a:r>
                      <a:endParaRPr lang="es-MX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rgbClr val="FF0000"/>
                          </a:solidFill>
                        </a:rPr>
                        <a:t>ACCIÓNES</a:t>
                      </a:r>
                      <a:endParaRPr lang="es-MX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rgbClr val="FF0000"/>
                          </a:solidFill>
                        </a:rPr>
                        <a:t>RESPONSABLE (S) DE IMPLEMENTARLAS</a:t>
                      </a:r>
                      <a:endParaRPr lang="es-MX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rgbClr val="FF0000"/>
                          </a:solidFill>
                        </a:rPr>
                        <a:t>INFORMACIÓN REQUERIDA</a:t>
                      </a:r>
                      <a:endParaRPr lang="es-MX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rgbClr val="FF0000"/>
                          </a:solidFill>
                        </a:rPr>
                        <a:t>TIEMPO DE REALIZACIÓN</a:t>
                      </a:r>
                      <a:endParaRPr lang="es-MX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7506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NORMALIDAD MÍNIMA </a:t>
                      </a:r>
                    </a:p>
                    <a:p>
                      <a:r>
                        <a:rPr lang="es-MX" sz="1400" dirty="0" smtClean="0"/>
                        <a:t>ESCOLAR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27506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AUSENTISMO ESCOLAR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506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CONVIVENCIA ESCOLAR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7506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MEJORA DE LOS APRENDIZAJES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6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8057-BBE8-449C-B88F-25C8CF16883E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10302"/>
              </p:ext>
            </p:extLst>
          </p:nvPr>
        </p:nvGraphicFramePr>
        <p:xfrm>
          <a:off x="251520" y="116630"/>
          <a:ext cx="8640960" cy="6192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3672408"/>
                <a:gridCol w="3600400"/>
              </a:tblGrid>
              <a:tr h="463065">
                <a:tc gridSpan="3"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solidFill>
                            <a:srgbClr val="FF0000"/>
                          </a:solidFill>
                        </a:rPr>
                        <a:t>ESTRATEGIA DE SEGUIMIENTO Y EVALUACIÓN</a:t>
                      </a:r>
                      <a:endParaRPr lang="es-MX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9843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0000"/>
                          </a:solidFill>
                        </a:rPr>
                        <a:t>PRIORIDAD</a:t>
                      </a:r>
                      <a:endParaRPr lang="es-MX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0000"/>
                          </a:solidFill>
                        </a:rPr>
                        <a:t>ACCIÓN</a:t>
                      </a:r>
                      <a:endParaRPr lang="es-MX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rgbClr val="FF0000"/>
                          </a:solidFill>
                        </a:rPr>
                        <a:t>INSTRUMENTO</a:t>
                      </a:r>
                      <a:endParaRPr lang="es-MX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2744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NORMALIDAD MÍNIMA </a:t>
                      </a:r>
                    </a:p>
                    <a:p>
                      <a:r>
                        <a:rPr lang="es-MX" sz="1400" dirty="0" smtClean="0"/>
                        <a:t>ESCOLAR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32744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AUSENTISMO ESCOLAR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32744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CONVIVENCIA ESCOLAR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2744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MEJORA DE LOS APRENDIZAJES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1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3685"/>
            <a:ext cx="8784976" cy="462988"/>
          </a:xfrm>
        </p:spPr>
        <p:txBody>
          <a:bodyPr>
            <a:noAutofit/>
          </a:bodyPr>
          <a:lstStyle/>
          <a:p>
            <a:r>
              <a:rPr lang="es-MX" sz="2000" dirty="0" smtClean="0"/>
              <a:t>NOMBRE Y FIRMA DE LOS PARTICIPANTES EN EL C.T.E.</a:t>
            </a:r>
            <a:endParaRPr lang="es-MX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4725144"/>
            <a:ext cx="5648672" cy="141500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7E38-B752-489E-B5DD-868030B28FDA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58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120680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PROPÓSITOS</a:t>
            </a:r>
          </a:p>
          <a:p>
            <a:r>
              <a:rPr lang="es-MX" b="1" dirty="0">
                <a:solidFill>
                  <a:srgbClr val="00B050"/>
                </a:solidFill>
              </a:rPr>
              <a:t>Que el Consejo Técnico Escolar:</a:t>
            </a:r>
          </a:p>
          <a:p>
            <a:pPr algn="just"/>
            <a:r>
              <a:rPr lang="es-MX" dirty="0">
                <a:solidFill>
                  <a:srgbClr val="00B050"/>
                </a:solidFill>
              </a:rPr>
              <a:t>• Valore el logro de los objetivos y las metas de su planeación, a partir </a:t>
            </a:r>
            <a:r>
              <a:rPr lang="es-MX" dirty="0" smtClean="0">
                <a:solidFill>
                  <a:srgbClr val="00B050"/>
                </a:solidFill>
              </a:rPr>
              <a:t>del seguimiento </a:t>
            </a:r>
            <a:r>
              <a:rPr lang="es-MX" dirty="0">
                <a:solidFill>
                  <a:srgbClr val="00B050"/>
                </a:solidFill>
              </a:rPr>
              <a:t>a las acciones programadas y los resultados obtenidos </a:t>
            </a:r>
            <a:r>
              <a:rPr lang="es-MX" dirty="0" smtClean="0">
                <a:solidFill>
                  <a:srgbClr val="00B050"/>
                </a:solidFill>
              </a:rPr>
              <a:t>hasta octubre</a:t>
            </a:r>
            <a:r>
              <a:rPr lang="es-MX" dirty="0">
                <a:solidFill>
                  <a:srgbClr val="00B050"/>
                </a:solidFill>
              </a:rPr>
              <a:t>.</a:t>
            </a:r>
          </a:p>
          <a:p>
            <a:pPr algn="just"/>
            <a:r>
              <a:rPr lang="es-MX" dirty="0">
                <a:solidFill>
                  <a:srgbClr val="00B050"/>
                </a:solidFill>
              </a:rPr>
              <a:t>• Determine la estrategia para informar a la comunidad escolar sobre </a:t>
            </a:r>
            <a:r>
              <a:rPr lang="es-MX" dirty="0" smtClean="0">
                <a:solidFill>
                  <a:srgbClr val="00B050"/>
                </a:solidFill>
              </a:rPr>
              <a:t>los resultados</a:t>
            </a:r>
            <a:r>
              <a:rPr lang="es-MX" dirty="0">
                <a:solidFill>
                  <a:srgbClr val="00B050"/>
                </a:solidFill>
              </a:rPr>
              <a:t> </a:t>
            </a:r>
            <a:r>
              <a:rPr lang="es-MX" dirty="0" smtClean="0">
                <a:solidFill>
                  <a:srgbClr val="00B050"/>
                </a:solidFill>
              </a:rPr>
              <a:t>educativos</a:t>
            </a:r>
            <a:r>
              <a:rPr lang="es-MX" dirty="0">
                <a:solidFill>
                  <a:srgbClr val="00B050"/>
                </a:solidFill>
              </a:rPr>
              <a:t> </a:t>
            </a:r>
            <a:r>
              <a:rPr lang="es-MX" dirty="0" smtClean="0">
                <a:solidFill>
                  <a:srgbClr val="00B050"/>
                </a:solidFill>
              </a:rPr>
              <a:t>y </a:t>
            </a:r>
            <a:r>
              <a:rPr lang="es-MX" dirty="0">
                <a:solidFill>
                  <a:srgbClr val="00B050"/>
                </a:solidFill>
              </a:rPr>
              <a:t>de </a:t>
            </a:r>
            <a:r>
              <a:rPr lang="es-MX" dirty="0" smtClean="0">
                <a:solidFill>
                  <a:srgbClr val="00B050"/>
                </a:solidFill>
              </a:rPr>
              <a:t>gestión de </a:t>
            </a:r>
            <a:r>
              <a:rPr lang="es-MX" dirty="0">
                <a:solidFill>
                  <a:srgbClr val="00B050"/>
                </a:solidFill>
              </a:rPr>
              <a:t>su escuela.</a:t>
            </a:r>
          </a:p>
          <a:p>
            <a:pPr algn="just"/>
            <a:r>
              <a:rPr lang="es-MX" dirty="0">
                <a:solidFill>
                  <a:srgbClr val="00B050"/>
                </a:solidFill>
              </a:rPr>
              <a:t>• Identifique las acciones de su planeación que se llevarán a cabo durante </a:t>
            </a:r>
            <a:r>
              <a:rPr lang="es-MX" dirty="0" smtClean="0">
                <a:solidFill>
                  <a:srgbClr val="00B050"/>
                </a:solidFill>
              </a:rPr>
              <a:t>el mes </a:t>
            </a:r>
            <a:r>
              <a:rPr lang="es-MX" dirty="0">
                <a:solidFill>
                  <a:srgbClr val="00B050"/>
                </a:solidFill>
              </a:rPr>
              <a:t>de noviembre y defina a los responsables de realizarlas.</a:t>
            </a:r>
          </a:p>
          <a:p>
            <a:pPr algn="just"/>
            <a:r>
              <a:rPr lang="es-MX" dirty="0">
                <a:solidFill>
                  <a:srgbClr val="00B050"/>
                </a:solidFill>
              </a:rPr>
              <a:t>• Promueva ambientes de convivencia sanos, pacíficos y formativos </a:t>
            </a:r>
            <a:r>
              <a:rPr lang="es-MX" dirty="0" smtClean="0">
                <a:solidFill>
                  <a:srgbClr val="00B050"/>
                </a:solidFill>
              </a:rPr>
              <a:t>mediante la </a:t>
            </a:r>
            <a:r>
              <a:rPr lang="es-MX" dirty="0">
                <a:solidFill>
                  <a:srgbClr val="00B050"/>
                </a:solidFill>
              </a:rPr>
              <a:t>realización de las actividades propuestas en la presente guía.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F321-2275-4FBF-83E8-F1A7C6A920E7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04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16633"/>
            <a:ext cx="9144000" cy="6192688"/>
          </a:xfrm>
        </p:spPr>
        <p:txBody>
          <a:bodyPr>
            <a:noAutofit/>
          </a:bodyPr>
          <a:lstStyle/>
          <a:p>
            <a:pPr algn="l"/>
            <a:r>
              <a:rPr lang="es-MX" sz="2800" b="1" dirty="0">
                <a:solidFill>
                  <a:srgbClr val="FF0000"/>
                </a:solidFill>
              </a:rPr>
              <a:t>MATERIALES</a:t>
            </a:r>
            <a:r>
              <a:rPr lang="es-MX" sz="2000" b="1" dirty="0">
                <a:solidFill>
                  <a:srgbClr val="7030A0"/>
                </a:solidFill>
              </a:rPr>
              <a:t/>
            </a:r>
            <a:br>
              <a:rPr lang="es-MX" sz="2000" b="1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Planeación elaborada en la fase intensiva del CTE del </a:t>
            </a:r>
            <a:r>
              <a:rPr lang="es-MX" sz="2000" dirty="0" smtClean="0">
                <a:solidFill>
                  <a:srgbClr val="7030A0"/>
                </a:solidFill>
              </a:rPr>
              <a:t>Ciclo </a:t>
            </a:r>
            <a:r>
              <a:rPr lang="es-MX" sz="2000" dirty="0">
                <a:solidFill>
                  <a:srgbClr val="7030A0"/>
                </a:solidFill>
              </a:rPr>
              <a:t>E</a:t>
            </a:r>
            <a:r>
              <a:rPr lang="es-MX" sz="2000" dirty="0" smtClean="0">
                <a:solidFill>
                  <a:srgbClr val="7030A0"/>
                </a:solidFill>
              </a:rPr>
              <a:t>scolar </a:t>
            </a:r>
            <a:r>
              <a:rPr lang="es-MX" sz="2000" dirty="0">
                <a:solidFill>
                  <a:srgbClr val="7030A0"/>
                </a:solidFill>
              </a:rPr>
              <a:t>2014-2015.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Lista de acciones por realizar en los meses de agosto y septiembre, y registro </a:t>
            </a:r>
            <a:r>
              <a:rPr lang="es-MX" sz="2000" dirty="0" smtClean="0">
                <a:solidFill>
                  <a:srgbClr val="7030A0"/>
                </a:solidFill>
              </a:rPr>
              <a:t> de </a:t>
            </a:r>
            <a:r>
              <a:rPr lang="es-MX" sz="2000" dirty="0">
                <a:solidFill>
                  <a:srgbClr val="7030A0"/>
                </a:solidFill>
              </a:rPr>
              <a:t>avances.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Lista de acciones por realizar en el mes de octubre.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Productos de la estrategia de seguimiento (evidencias concretas de los </a:t>
            </a:r>
            <a:r>
              <a:rPr lang="es-MX" sz="2000" dirty="0" smtClean="0">
                <a:solidFill>
                  <a:srgbClr val="7030A0"/>
                </a:solidFill>
              </a:rPr>
              <a:t>resultados</a:t>
            </a:r>
            <a:r>
              <a:rPr lang="es-MX" sz="2000" dirty="0">
                <a:solidFill>
                  <a:srgbClr val="7030A0"/>
                </a:solidFill>
              </a:rPr>
              <a:t>).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Registro de asistencia del personal docente.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Listas de asistencia de los alumnos.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Planeaciones didácticas.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Resultados de la primera evaluación bimestral.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Relación de alumnos que presentan alguna dificultad en su desempeño escolar.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i="1" dirty="0">
                <a:solidFill>
                  <a:srgbClr val="7030A0"/>
                </a:solidFill>
              </a:rPr>
              <a:t>• Cuaderno de Bitácora del CTE.</a:t>
            </a:r>
            <a:br>
              <a:rPr lang="es-MX" sz="2000" i="1" dirty="0">
                <a:solidFill>
                  <a:srgbClr val="7030A0"/>
                </a:solidFill>
              </a:rPr>
            </a:br>
            <a:r>
              <a:rPr lang="es-MX" sz="2000" i="1" dirty="0">
                <a:solidFill>
                  <a:srgbClr val="7030A0"/>
                </a:solidFill>
              </a:rPr>
              <a:t>• Lineamientos para la organización y funcionamiento de los Consejos </a:t>
            </a:r>
            <a:r>
              <a:rPr lang="es-MX" sz="2000" i="1" dirty="0" smtClean="0">
                <a:solidFill>
                  <a:srgbClr val="7030A0"/>
                </a:solidFill>
              </a:rPr>
              <a:t>Técnicos Escolares</a:t>
            </a:r>
            <a:r>
              <a:rPr lang="es-MX" sz="2000" i="1" dirty="0">
                <a:solidFill>
                  <a:srgbClr val="7030A0"/>
                </a:solidFill>
              </a:rPr>
              <a:t>.</a:t>
            </a:r>
            <a:br>
              <a:rPr lang="es-MX" sz="2000" i="1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Formatos pre-llenados con información de que dispone la escuela, impresos </a:t>
            </a:r>
            <a:r>
              <a:rPr lang="es-MX" sz="2000" dirty="0" smtClean="0">
                <a:solidFill>
                  <a:srgbClr val="7030A0"/>
                </a:solidFill>
              </a:rPr>
              <a:t> o </a:t>
            </a:r>
            <a:r>
              <a:rPr lang="es-MX" sz="2000" dirty="0">
                <a:solidFill>
                  <a:srgbClr val="7030A0"/>
                </a:solidFill>
              </a:rPr>
              <a:t>digitales.</a:t>
            </a:r>
            <a:br>
              <a:rPr lang="es-MX" sz="2000" dirty="0">
                <a:solidFill>
                  <a:srgbClr val="7030A0"/>
                </a:solidFill>
              </a:rPr>
            </a:br>
            <a:r>
              <a:rPr lang="es-MX" sz="2000" dirty="0">
                <a:solidFill>
                  <a:srgbClr val="7030A0"/>
                </a:solidFill>
              </a:rPr>
              <a:t>• Hojas para </a:t>
            </a:r>
            <a:r>
              <a:rPr lang="es-MX" sz="2000" dirty="0" err="1">
                <a:solidFill>
                  <a:srgbClr val="7030A0"/>
                </a:solidFill>
              </a:rPr>
              <a:t>rotafolios</a:t>
            </a:r>
            <a:r>
              <a:rPr lang="es-MX" sz="2000" dirty="0">
                <a:solidFill>
                  <a:srgbClr val="7030A0"/>
                </a:solidFill>
              </a:rPr>
              <a:t>, plumones de colores, cinta adhesiva.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A729-7D4B-45F9-AF31-8867B1E4B1FC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49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6120679"/>
          </a:xfrm>
        </p:spPr>
        <p:txBody>
          <a:bodyPr>
            <a:noAutofit/>
          </a:bodyPr>
          <a:lstStyle/>
          <a:p>
            <a:pPr algn="l"/>
            <a:r>
              <a:rPr lang="es-MX" sz="3200" b="1" dirty="0">
                <a:solidFill>
                  <a:srgbClr val="FF0000"/>
                </a:solidFill>
              </a:rPr>
              <a:t>PRODUCTOS</a:t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• Registro de acciones realizadas y </a:t>
            </a: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</a:rPr>
              <a:t>resultados obtenidos </a:t>
            </a: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en el mes de octubre.</a:t>
            </a:r>
            <a:br>
              <a:rPr lang="es-MX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• Acciones y resultados de agosto, septiembre </a:t>
            </a: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</a:rPr>
              <a:t>y octubre </a:t>
            </a: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organizados en una </a:t>
            </a: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3200" i="1" dirty="0" smtClean="0">
                <a:solidFill>
                  <a:schemeClr val="accent6">
                    <a:lumMod val="75000"/>
                  </a:schemeClr>
                </a:solidFill>
              </a:rPr>
              <a:t>Línea </a:t>
            </a:r>
            <a:r>
              <a:rPr lang="es-MX" sz="3200" i="1" dirty="0">
                <a:solidFill>
                  <a:schemeClr val="accent6">
                    <a:lumMod val="75000"/>
                  </a:schemeClr>
                </a:solidFill>
              </a:rPr>
              <a:t>del Tiempo</a:t>
            </a:r>
            <a:br>
              <a:rPr lang="es-MX" sz="3200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• Gráficas de resultados, correspondientes a </a:t>
            </a: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</a:rPr>
              <a:t>las prioridades </a:t>
            </a: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atendidas en la </a:t>
            </a: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</a:rPr>
              <a:t>escuela</a:t>
            </a: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br>
              <a:rPr lang="es-MX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• Estrategia para comunicar resultados a </a:t>
            </a: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</a:rPr>
              <a:t>la comunidad </a:t>
            </a: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escolar.</a:t>
            </a:r>
            <a:br>
              <a:rPr lang="es-MX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• Lista de acciones por desarrollar en el mes </a:t>
            </a:r>
            <a:r>
              <a:rPr lang="es-MX" sz="3200" dirty="0" smtClean="0">
                <a:solidFill>
                  <a:schemeClr val="accent6">
                    <a:lumMod val="75000"/>
                  </a:schemeClr>
                </a:solidFill>
              </a:rPr>
              <a:t>de noviembre</a:t>
            </a:r>
            <a:r>
              <a:rPr lang="es-MX" sz="3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AC02-AD6C-41E3-880C-F7BBABDDD1BC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47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"/>
            <a:ext cx="8856984" cy="980727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rgbClr val="7030A0"/>
                </a:solidFill>
              </a:rPr>
              <a:t>APARTADO 1.- 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¿CUÁNTO AVANZADO EN ESTE MES?</a:t>
            </a: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MX" sz="2400" b="1" dirty="0" smtClean="0">
                <a:solidFill>
                  <a:srgbClr val="FF0000"/>
                </a:solidFill>
              </a:rPr>
              <a:t>¿Qué es Rendición de Cuentas?</a:t>
            </a:r>
            <a:endParaRPr lang="es-MX" sz="2400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E2C2-DA52-4A16-8026-70EE339EDB2F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8856984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79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6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solidFill>
                  <a:srgbClr val="FF0000"/>
                </a:solidFill>
              </a:rPr>
              <a:t>¿Qué es Evaluación Interna?</a:t>
            </a:r>
            <a:endParaRPr lang="es-MX" sz="2400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2602-B94B-462C-9BB9-0C497F9E4C25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lang="es-MX" dirty="0" smtClean="0"/>
              <a:t>C.E.P.F.I.M.  SUBDIRECCIÓN ACADÉMCIA. </a:t>
            </a:r>
          </a:p>
          <a:p>
            <a:r>
              <a:rPr lang="es-MX" dirty="0" smtClean="0"/>
              <a:t>CIUDAD SERDÁN, PUE.   C.T.E. OCTUBRE 2014.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856984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1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"/>
            <a:ext cx="8784976" cy="54868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	</a:t>
            </a:r>
            <a:r>
              <a:rPr lang="es-MX" sz="2400" b="1" dirty="0" smtClean="0">
                <a:solidFill>
                  <a:srgbClr val="FF0000"/>
                </a:solidFill>
              </a:rPr>
              <a:t>ACCIONES REALIZADAS EN EL MES DE OCTUBRE</a:t>
            </a:r>
            <a:endParaRPr lang="es-MX" sz="2400" b="1" dirty="0">
              <a:solidFill>
                <a:srgbClr val="FF0000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E81A-0967-48C4-8933-E41DF384235E}" type="datetime1">
              <a:rPr lang="es-MX" smtClean="0"/>
              <a:t>28/10/2014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940729"/>
              </p:ext>
            </p:extLst>
          </p:nvPr>
        </p:nvGraphicFramePr>
        <p:xfrm>
          <a:off x="107505" y="620687"/>
          <a:ext cx="8784975" cy="5544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1"/>
                <a:gridCol w="1584176"/>
                <a:gridCol w="1728192"/>
                <a:gridCol w="1656184"/>
                <a:gridCol w="2448272"/>
              </a:tblGrid>
              <a:tr h="677624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PRIORIDAD</a:t>
                      </a:r>
                      <a:endParaRPr lang="es-MX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ACCIÓN REALIZADA</a:t>
                      </a:r>
                      <a:endParaRPr lang="es-MX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RESULTADO</a:t>
                      </a:r>
                      <a:endParaRPr lang="es-MX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EVIDENCIAS</a:t>
                      </a:r>
                      <a:endParaRPr lang="es-MX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ELEMENTOS QUE PERMITIERON O DETUVIERON LA REALIZACIÓN DE LAS ACTIVIDADES</a:t>
                      </a:r>
                      <a:endParaRPr lang="es-MX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674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NORMALIDAD MÍNIMA ESCOLAR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21674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AUSENTISMO ESCOLAR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674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CONVIVENCIA ESCOLAR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674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MEJORA DE LOS APRENDIZAJES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1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-2729"/>
            <a:ext cx="9144000" cy="551410"/>
          </a:xfrm>
        </p:spPr>
        <p:txBody>
          <a:bodyPr>
            <a:normAutofit/>
          </a:bodyPr>
          <a:lstStyle/>
          <a:p>
            <a:pPr>
              <a:tabLst>
                <a:tab pos="901700" algn="l"/>
              </a:tabLst>
            </a:pPr>
            <a:r>
              <a:rPr lang="es-MX" sz="1200" b="1" i="1" dirty="0" smtClean="0">
                <a:solidFill>
                  <a:srgbClr val="FF0000"/>
                </a:solidFill>
              </a:rPr>
              <a:t>10.- LÍNEA DEL TIEMPO QUE MUESTRA EL AVANCE DEL COLECTIVO EN LA CONSECUSIÓN DE METAS Y OBJETIVOS.</a:t>
            </a:r>
            <a:br>
              <a:rPr lang="es-MX" sz="1200" b="1" i="1" dirty="0" smtClean="0">
                <a:solidFill>
                  <a:srgbClr val="FF0000"/>
                </a:solidFill>
              </a:rPr>
            </a:br>
            <a:r>
              <a:rPr lang="es-MX" sz="1200" b="1" i="1" dirty="0" smtClean="0">
                <a:solidFill>
                  <a:srgbClr val="FF0000"/>
                </a:solidFill>
              </a:rPr>
              <a:t>NIVEL:______________________</a:t>
            </a:r>
            <a:endParaRPr lang="es-MX" sz="1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681861"/>
              </p:ext>
            </p:extLst>
          </p:nvPr>
        </p:nvGraphicFramePr>
        <p:xfrm>
          <a:off x="179512" y="692696"/>
          <a:ext cx="7848001" cy="5655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3407"/>
                <a:gridCol w="1876913"/>
                <a:gridCol w="1828481"/>
                <a:gridCol w="1569600"/>
                <a:gridCol w="1569600"/>
              </a:tblGrid>
              <a:tr h="483719"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AGOSTO</a:t>
                      </a:r>
                      <a:endParaRPr lang="es-MX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SEPTIEMBRE</a:t>
                      </a:r>
                      <a:endParaRPr lang="es-MX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OCTUBRE</a:t>
                      </a:r>
                      <a:endParaRPr lang="es-MX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NOVIEMBRE</a:t>
                      </a:r>
                      <a:endParaRPr lang="es-MX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34878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LAS </a:t>
                      </a:r>
                    </a:p>
                    <a:p>
                      <a:pPr algn="ctr"/>
                      <a:r>
                        <a:rPr lang="es-MX" sz="1200" dirty="0" smtClean="0"/>
                        <a:t>ESTABLECIDAS EN CADA MES</a:t>
                      </a:r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endParaRPr lang="es-MX" sz="1200" dirty="0" smtClean="0"/>
                    </a:p>
                    <a:p>
                      <a:pPr algn="ctr"/>
                      <a:r>
                        <a:rPr lang="es-MX" sz="1200" dirty="0" smtClean="0"/>
                        <a:t>.</a:t>
                      </a:r>
                      <a:endParaRPr lang="es-MX" sz="1200" b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 smtClean="0"/>
                    </a:p>
                    <a:p>
                      <a:pPr algn="ctr"/>
                      <a:endParaRPr lang="es-MX" b="1" dirty="0" smtClean="0"/>
                    </a:p>
                    <a:p>
                      <a:pPr algn="ctr"/>
                      <a:endParaRPr lang="es-MX" b="1" dirty="0" smtClean="0"/>
                    </a:p>
                    <a:p>
                      <a:pPr algn="ctr"/>
                      <a:endParaRPr lang="es-MX" b="1" dirty="0" smtClean="0"/>
                    </a:p>
                    <a:p>
                      <a:pPr algn="ctr"/>
                      <a:endParaRPr lang="es-MX" b="1" dirty="0" smtClean="0"/>
                    </a:p>
                    <a:p>
                      <a:pPr algn="ctr"/>
                      <a:endParaRPr lang="es-MX" b="1" dirty="0" smtClean="0"/>
                    </a:p>
                    <a:p>
                      <a:pPr algn="ctr"/>
                      <a:endParaRPr lang="es-MX" b="1" dirty="0" smtClean="0"/>
                    </a:p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77947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FOTOS</a:t>
                      </a:r>
                      <a:r>
                        <a:rPr lang="es-MX" sz="1200" baseline="0" dirty="0" smtClean="0"/>
                        <a:t> </a:t>
                      </a:r>
                    </a:p>
                    <a:p>
                      <a:pPr algn="ctr"/>
                      <a:r>
                        <a:rPr lang="es-MX" sz="1200" baseline="0" dirty="0" smtClean="0"/>
                        <a:t>GRÁFICOS</a:t>
                      </a:r>
                    </a:p>
                    <a:p>
                      <a:pPr algn="ctr"/>
                      <a:r>
                        <a:rPr lang="es-MX" sz="1200" baseline="0" dirty="0" smtClean="0"/>
                        <a:t>ESCRITOS</a:t>
                      </a:r>
                    </a:p>
                    <a:p>
                      <a:pPr algn="ctr"/>
                      <a:r>
                        <a:rPr lang="es-MX" sz="1200" baseline="0" dirty="0" smtClean="0"/>
                        <a:t>PRODUCTOS </a:t>
                      </a:r>
                    </a:p>
                    <a:p>
                      <a:pPr algn="ctr"/>
                      <a:r>
                        <a:rPr lang="es-MX" sz="1200" baseline="0" dirty="0" smtClean="0"/>
                        <a:t>FOTOCOPIAS</a:t>
                      </a:r>
                    </a:p>
                    <a:p>
                      <a:pPr algn="ctr"/>
                      <a:r>
                        <a:rPr lang="es-MX" sz="1200" baseline="0" dirty="0" smtClean="0"/>
                        <a:t>ETC.</a:t>
                      </a:r>
                      <a:endParaRPr lang="es-MX" sz="1200" b="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7822"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DE REALIZACIÓN.</a:t>
                      </a:r>
                      <a:endParaRPr lang="es-MX" sz="1200" b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Triángulo isósceles"/>
          <p:cNvSpPr/>
          <p:nvPr/>
        </p:nvSpPr>
        <p:spPr>
          <a:xfrm rot="5400000">
            <a:off x="5223406" y="2840904"/>
            <a:ext cx="6741368" cy="105956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 rot="16200000">
            <a:off x="32388" y="1795145"/>
            <a:ext cx="1301900" cy="619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ACCIONES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 rot="16200000">
            <a:off x="-43820" y="3918402"/>
            <a:ext cx="1454317" cy="619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RESULTADOS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212186" y="6012479"/>
            <a:ext cx="942303" cy="309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FECHAS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0C07-313F-4C99-8B09-112B2EA42EF5}" type="datetime1">
              <a:rPr lang="es-MX" smtClean="0"/>
              <a:t>28/10/2014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s-MX" dirty="0" smtClean="0"/>
              <a:t>C.E.P.F.I.M. SUBDIRECCIÓN ACADÉMCIA.</a:t>
            </a:r>
          </a:p>
          <a:p>
            <a:r>
              <a:rPr lang="es-MX" dirty="0" smtClean="0"/>
              <a:t>CIUDAD SERDÁN, PUE.  C.T.E. OCTUBRE 2014.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1582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1513</Words>
  <Application>Microsoft Office PowerPoint</Application>
  <PresentationFormat>Presentación en pantalla (4:3)</PresentationFormat>
  <Paragraphs>309</Paragraphs>
  <Slides>24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portada</vt:lpstr>
      <vt:lpstr>ESTRUCTURA METODOLÓGICA DEL C.T.E.</vt:lpstr>
      <vt:lpstr>Presentación de PowerPoint</vt:lpstr>
      <vt:lpstr>MATERIALES • Planeación elaborada en la fase intensiva del CTE del Ciclo Escolar 2014-2015. • Lista de acciones por realizar en los meses de agosto y septiembre, y registro  de avances. • Lista de acciones por realizar en el mes de octubre. • Productos de la estrategia de seguimiento (evidencias concretas de los resultados). • Registro de asistencia del personal docente. • Listas de asistencia de los alumnos. • Planeaciones didácticas. • Resultados de la primera evaluación bimestral. • Relación de alumnos que presentan alguna dificultad en su desempeño escolar. • Cuaderno de Bitácora del CTE. • Lineamientos para la organización y funcionamiento de los Consejos Técnicos Escolares. • Formatos pre-llenados con información de que dispone la escuela, impresos  o digitales. • Hojas para rotafolios, plumones de colores, cinta adhesiva.</vt:lpstr>
      <vt:lpstr>PRODUCTOS • Registro de acciones realizadas y resultados obtenidos en el mes de octubre. • Acciones y resultados de agosto, septiembre y octubre organizados en una  Línea del Tiempo • Gráficas de resultados, correspondientes a las prioridades atendidas en la escuela. • Estrategia para comunicar resultados a la comunidad escolar. • Lista de acciones por desarrollar en el mes de noviembre.</vt:lpstr>
      <vt:lpstr>APARTADO 1.- ¿CUÁNTO AVANZADO EN ESTE MES? ¿Qué es Rendición de Cuentas?</vt:lpstr>
      <vt:lpstr>¿Qué es Evaluación Interna?</vt:lpstr>
      <vt:lpstr> ACCIONES REALIZADAS EN EL MES DE OCTUBRE</vt:lpstr>
      <vt:lpstr>10.- LÍNEA DEL TIEMPO QUE MUESTRA EL AVANCE DEL COLECTIVO EN LA CONSECUSIÓN DE METAS Y OBJETIVOS. NIVEL:______________________</vt:lpstr>
      <vt:lpstr>11.- Conversen de qué manera lo alcanzado en este momento da respuesta y contribuye al cumplimiento de las  prioridades que el colectivo se propuso atender en su escuela.  Establezcan conclusiones y regístrenlas en su Cuaderno de Bitácora.</vt:lpstr>
      <vt:lpstr>REALICEMOS LA EVALUACIÓN  DE LAS ACCIONES  PARA LA MEJORA DE LOS APRENDIZAJES </vt:lpstr>
      <vt:lpstr>Presentación de PowerPoint</vt:lpstr>
      <vt:lpstr> </vt:lpstr>
      <vt:lpstr> </vt:lpstr>
      <vt:lpstr>Presentación de PowerPoint</vt:lpstr>
      <vt:lpstr> </vt:lpstr>
      <vt:lpstr> </vt:lpstr>
      <vt:lpstr> </vt:lpstr>
      <vt:lpstr>14.- DE ACUERDO A LOS RESULTADOS DE LAS  GRÁFICAS, ILUMINAR LOS FACTORES CRÍTICOS QUE DEBEN SER ATENDIDOS DE MANERA PRIORITARIA. </vt:lpstr>
      <vt:lpstr>1.- ¿Cómo es la participación en clase, la asistencia, así como el comportamiento de los alumnos con bajo desempeño escolar?   2.- ¿Cómo se reflejan en estos mismos aspectos los alumnos con alto desempeño escolar?        3.- ¿Qué relación establecen entre los aspectos abordados y los resultados de los alumnos?   4.- ¿Con que materiales de los utilizados en el ejercicio,  sustentan estas afirmaciones?  5.- ¿Qué relación existe entre las acciones que plasmamos en la Línea de Tiempo con los resultados obtenidos en las gráficas?  15. A partir de las respuestas que brinden, planteen los ajustes a los objetivos y metas para determinar qué acciones hay que volver a realizar, cuáles se dan por concluidas al haber cumplido su propósito, o bien, si se proponen otras con base en las nuevas necesidades educativas presentes en el plantel. 16. Registren los acuerdos en su Cuaderno de Bitácora.</vt:lpstr>
      <vt:lpstr>APARTADO 3.- ¿QUÉ COMUNICAR Y CÓMO COMUNICARLO?  SELECCIONAR ALGUNOS ASPECTOS QUE SE MENCIONAN EN LA GUÍA.   (Pág. 14)</vt:lpstr>
      <vt:lpstr>APARTADO 4.- ACORDEMOS LAS ACCIONES PARA EL MES DE NOVIEMBRE</vt:lpstr>
      <vt:lpstr>Presentación de PowerPoint</vt:lpstr>
      <vt:lpstr>NOMBRE Y FIRMA DE LOS PARTICIPANTES EN EL C.T.E.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LÍNEA DEL TIEMPO</dc:title>
  <dc:creator>Jorge</dc:creator>
  <cp:lastModifiedBy>Jorge</cp:lastModifiedBy>
  <cp:revision>70</cp:revision>
  <cp:lastPrinted>2014-10-23T18:46:44Z</cp:lastPrinted>
  <dcterms:created xsi:type="dcterms:W3CDTF">2014-10-22T23:04:07Z</dcterms:created>
  <dcterms:modified xsi:type="dcterms:W3CDTF">2014-10-28T15:56:05Z</dcterms:modified>
</cp:coreProperties>
</file>